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8"/>
  </p:notesMasterIdLst>
  <p:sldIdLst>
    <p:sldId id="345" r:id="rId2"/>
    <p:sldId id="312" r:id="rId3"/>
    <p:sldId id="309" r:id="rId4"/>
    <p:sldId id="313" r:id="rId5"/>
    <p:sldId id="300" r:id="rId6"/>
    <p:sldId id="314" r:id="rId7"/>
    <p:sldId id="310" r:id="rId8"/>
    <p:sldId id="315" r:id="rId9"/>
    <p:sldId id="297" r:id="rId10"/>
    <p:sldId id="311" r:id="rId11"/>
    <p:sldId id="257" r:id="rId12"/>
    <p:sldId id="259" r:id="rId13"/>
    <p:sldId id="262" r:id="rId14"/>
    <p:sldId id="261" r:id="rId15"/>
    <p:sldId id="264" r:id="rId16"/>
    <p:sldId id="258" r:id="rId17"/>
    <p:sldId id="266" r:id="rId18"/>
    <p:sldId id="268" r:id="rId19"/>
    <p:sldId id="269" r:id="rId20"/>
    <p:sldId id="270" r:id="rId21"/>
    <p:sldId id="272" r:id="rId22"/>
    <p:sldId id="271" r:id="rId23"/>
    <p:sldId id="274" r:id="rId24"/>
    <p:sldId id="273" r:id="rId25"/>
    <p:sldId id="275" r:id="rId26"/>
    <p:sldId id="276" r:id="rId27"/>
    <p:sldId id="277" r:id="rId28"/>
    <p:sldId id="278" r:id="rId29"/>
    <p:sldId id="322" r:id="rId30"/>
    <p:sldId id="280" r:id="rId31"/>
    <p:sldId id="282" r:id="rId32"/>
    <p:sldId id="325" r:id="rId33"/>
    <p:sldId id="331" r:id="rId34"/>
    <p:sldId id="303" r:id="rId35"/>
    <p:sldId id="296" r:id="rId36"/>
    <p:sldId id="324" r:id="rId37"/>
    <p:sldId id="285" r:id="rId38"/>
    <p:sldId id="302" r:id="rId39"/>
    <p:sldId id="287" r:id="rId40"/>
    <p:sldId id="317" r:id="rId41"/>
    <p:sldId id="288" r:id="rId42"/>
    <p:sldId id="289" r:id="rId43"/>
    <p:sldId id="301" r:id="rId44"/>
    <p:sldId id="290" r:id="rId45"/>
    <p:sldId id="291" r:id="rId46"/>
    <p:sldId id="292" r:id="rId47"/>
    <p:sldId id="326" r:id="rId48"/>
    <p:sldId id="281" r:id="rId49"/>
    <p:sldId id="283" r:id="rId50"/>
    <p:sldId id="284" r:id="rId51"/>
    <p:sldId id="346" r:id="rId52"/>
    <p:sldId id="286" r:id="rId53"/>
    <p:sldId id="293" r:id="rId54"/>
    <p:sldId id="305" r:id="rId55"/>
    <p:sldId id="344" r:id="rId56"/>
    <p:sldId id="318" r:id="rId57"/>
    <p:sldId id="295" r:id="rId58"/>
    <p:sldId id="342" r:id="rId59"/>
    <p:sldId id="298" r:id="rId60"/>
    <p:sldId id="299" r:id="rId61"/>
    <p:sldId id="304" r:id="rId62"/>
    <p:sldId id="306" r:id="rId63"/>
    <p:sldId id="320" r:id="rId64"/>
    <p:sldId id="321" r:id="rId65"/>
    <p:sldId id="327" r:id="rId66"/>
    <p:sldId id="330" r:id="rId67"/>
    <p:sldId id="333" r:id="rId68"/>
    <p:sldId id="334" r:id="rId69"/>
    <p:sldId id="335" r:id="rId70"/>
    <p:sldId id="336" r:id="rId71"/>
    <p:sldId id="337" r:id="rId72"/>
    <p:sldId id="338" r:id="rId73"/>
    <p:sldId id="339" r:id="rId74"/>
    <p:sldId id="340" r:id="rId75"/>
    <p:sldId id="341" r:id="rId76"/>
    <p:sldId id="343"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6600FF"/>
    <a:srgbClr val="0000FF"/>
    <a:srgbClr val="33CCFF"/>
    <a:srgbClr val="F2E868"/>
    <a:srgbClr val="00FF00"/>
    <a:srgbClr val="00FFFF"/>
    <a:srgbClr val="FFCCFF"/>
    <a:srgbClr val="FF0000"/>
    <a:srgbClr val="CC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7" d="100"/>
          <a:sy n="57" d="100"/>
        </p:scale>
        <p:origin x="-102" y="-81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2B04C5-4D9B-4015-9042-4C7DA2EA80E0}" type="datetimeFigureOut">
              <a:rPr lang="en-US" smtClean="0"/>
              <a:pPr/>
              <a:t>9/28/2010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91EC53-D3CA-4620-8A85-70863FECDF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91EC53-D3CA-4620-8A85-70863FECDF54}" type="slidenum">
              <a:rPr lang="en-US" smtClean="0"/>
              <a:pPr/>
              <a:t>23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735130B5-A1F7-4FB1-86D8-30CD1546C899}" type="datetimeFigureOut">
              <a:rPr lang="en-US" smtClean="0"/>
              <a:pPr/>
              <a:t>9/28/2010</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D56CBF9-52C5-4DFF-9975-CF1F3748D816}"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5130B5-A1F7-4FB1-86D8-30CD1546C899}" type="datetimeFigureOut">
              <a:rPr lang="en-US" smtClean="0"/>
              <a:pPr/>
              <a:t>9/28/2010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6CBF9-52C5-4DFF-9975-CF1F3748D8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5130B5-A1F7-4FB1-86D8-30CD1546C899}" type="datetimeFigureOut">
              <a:rPr lang="en-US" smtClean="0"/>
              <a:pPr/>
              <a:t>9/28/2010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6CBF9-52C5-4DFF-9975-CF1F3748D8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35130B5-A1F7-4FB1-86D8-30CD1546C899}" type="datetimeFigureOut">
              <a:rPr lang="en-US" smtClean="0"/>
              <a:pPr/>
              <a:t>9/28/2010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D56CBF9-52C5-4DFF-9975-CF1F3748D8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735130B5-A1F7-4FB1-86D8-30CD1546C899}" type="datetimeFigureOut">
              <a:rPr lang="en-US" smtClean="0"/>
              <a:pPr/>
              <a:t>9/28/2010</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D56CBF9-52C5-4DFF-9975-CF1F3748D816}"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5130B5-A1F7-4FB1-86D8-30CD1546C899}" type="datetimeFigureOut">
              <a:rPr lang="en-US" smtClean="0"/>
              <a:pPr/>
              <a:t>9/28/2010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D56CBF9-52C5-4DFF-9975-CF1F3748D816}"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35130B5-A1F7-4FB1-86D8-30CD1546C899}" type="datetimeFigureOut">
              <a:rPr lang="en-US" smtClean="0"/>
              <a:pPr/>
              <a:t>9/28/2010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D56CBF9-52C5-4DFF-9975-CF1F3748D8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35130B5-A1F7-4FB1-86D8-30CD1546C899}" type="datetimeFigureOut">
              <a:rPr lang="en-US" smtClean="0"/>
              <a:pPr/>
              <a:t>9/28/2010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D56CBF9-52C5-4DFF-9975-CF1F3748D816}"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35130B5-A1F7-4FB1-86D8-30CD1546C899}" type="datetimeFigureOut">
              <a:rPr lang="en-US" smtClean="0"/>
              <a:pPr/>
              <a:t>9/28/2010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D56CBF9-52C5-4DFF-9975-CF1F3748D8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735130B5-A1F7-4FB1-86D8-30CD1546C899}" type="datetimeFigureOut">
              <a:rPr lang="en-US" smtClean="0"/>
              <a:pPr/>
              <a:t>9/28/2010</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D56CBF9-52C5-4DFF-9975-CF1F3748D816}"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735130B5-A1F7-4FB1-86D8-30CD1546C899}" type="datetimeFigureOut">
              <a:rPr lang="en-US" smtClean="0"/>
              <a:pPr/>
              <a:t>9/28/2010</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D56CBF9-52C5-4DFF-9975-CF1F3748D816}"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735130B5-A1F7-4FB1-86D8-30CD1546C899}" type="datetimeFigureOut">
              <a:rPr lang="en-US" smtClean="0"/>
              <a:pPr/>
              <a:t>9/28/2010</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D56CBF9-52C5-4DFF-9975-CF1F3748D816}"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http://www.ajronline.org/content/vol185/issue3/images/large/00_04_1880_02a.jpe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4.xml"/><Relationship Id="rId4" Type="http://schemas.openxmlformats.org/officeDocument/2006/relationships/image" Target="../media/image49.jpeg"/></Relationships>
</file>

<file path=ppt/slides/_rels/slide7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Autofit/>
          </a:bodyPr>
          <a:lstStyle/>
          <a:p>
            <a:r>
              <a:rPr lang="en-US" sz="7200" dirty="0" smtClean="0"/>
              <a:t>Anatomy &amp; Physiology Review</a:t>
            </a:r>
            <a:endParaRPr lang="en-US" sz="7200" dirty="0"/>
          </a:p>
        </p:txBody>
      </p:sp>
      <p:sp>
        <p:nvSpPr>
          <p:cNvPr id="8" name="Subtitle 7"/>
          <p:cNvSpPr>
            <a:spLocks noGrp="1"/>
          </p:cNvSpPr>
          <p:nvPr>
            <p:ph type="subTitle" idx="1"/>
          </p:nvPr>
        </p:nvSpPr>
        <p:spPr/>
        <p:txBody>
          <a:bodyPr>
            <a:normAutofit/>
          </a:bodyPr>
          <a:lstStyle/>
          <a:p>
            <a:r>
              <a:rPr lang="en-US" sz="4800" dirty="0" smtClean="0"/>
              <a:t>By: Katie, Connie, Mike and Ben</a:t>
            </a:r>
            <a:endParaRPr lang="en-US" sz="4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sz="8800" dirty="0" smtClean="0">
                <a:solidFill>
                  <a:schemeClr val="bg1"/>
                </a:solidFill>
              </a:rPr>
              <a:t>Matching!</a:t>
            </a:r>
            <a:endParaRPr lang="en-US" sz="8800" dirty="0"/>
          </a:p>
        </p:txBody>
      </p:sp>
      <p:sp>
        <p:nvSpPr>
          <p:cNvPr id="12" name="Content Placeholder 11"/>
          <p:cNvSpPr>
            <a:spLocks noGrp="1"/>
          </p:cNvSpPr>
          <p:nvPr>
            <p:ph sz="half" idx="1"/>
          </p:nvPr>
        </p:nvSpPr>
        <p:spPr>
          <a:ln>
            <a:solidFill>
              <a:schemeClr val="bg2"/>
            </a:solidFill>
          </a:ln>
        </p:spPr>
        <p:txBody>
          <a:bodyPr>
            <a:normAutofit fontScale="92500" lnSpcReduction="20000"/>
          </a:bodyPr>
          <a:lstStyle/>
          <a:p>
            <a:pPr>
              <a:buFont typeface="Wingdings" pitchFamily="2" charset="2"/>
              <a:buChar char="Ø"/>
            </a:pPr>
            <a:r>
              <a:rPr lang="en-US" sz="5400" dirty="0" smtClean="0">
                <a:solidFill>
                  <a:schemeClr val="bg1"/>
                </a:solidFill>
              </a:rPr>
              <a:t>Isotonic</a:t>
            </a:r>
          </a:p>
          <a:p>
            <a:pPr>
              <a:buFont typeface="Wingdings" pitchFamily="2" charset="2"/>
              <a:buChar char="Ø"/>
            </a:pPr>
            <a:r>
              <a:rPr lang="en-US" sz="5400" dirty="0" smtClean="0">
                <a:solidFill>
                  <a:schemeClr val="bg1"/>
                </a:solidFill>
              </a:rPr>
              <a:t>Hypotonic</a:t>
            </a:r>
          </a:p>
          <a:p>
            <a:pPr>
              <a:buFont typeface="Wingdings" pitchFamily="2" charset="2"/>
              <a:buChar char="Ø"/>
            </a:pPr>
            <a:r>
              <a:rPr lang="en-US" sz="5400" dirty="0" smtClean="0">
                <a:solidFill>
                  <a:schemeClr val="bg1"/>
                </a:solidFill>
              </a:rPr>
              <a:t>Hypertonic</a:t>
            </a:r>
            <a:endParaRPr lang="en-US" sz="7200" dirty="0" smtClean="0">
              <a:solidFill>
                <a:schemeClr val="bg1"/>
              </a:solidFill>
            </a:endParaRPr>
          </a:p>
        </p:txBody>
      </p:sp>
      <p:sp>
        <p:nvSpPr>
          <p:cNvPr id="13" name="Content Placeholder 12"/>
          <p:cNvSpPr>
            <a:spLocks noGrp="1"/>
          </p:cNvSpPr>
          <p:nvPr>
            <p:ph sz="half" idx="2"/>
          </p:nvPr>
        </p:nvSpPr>
        <p:spPr/>
        <p:txBody>
          <a:bodyPr>
            <a:normAutofit fontScale="92500" lnSpcReduction="20000"/>
          </a:bodyPr>
          <a:lstStyle/>
          <a:p>
            <a:r>
              <a:rPr lang="en-US" u="sng" dirty="0">
                <a:solidFill>
                  <a:schemeClr val="bg1"/>
                </a:solidFill>
              </a:rPr>
              <a:t>S</a:t>
            </a:r>
            <a:r>
              <a:rPr lang="en-US" u="sng" dirty="0" smtClean="0">
                <a:solidFill>
                  <a:schemeClr val="bg1"/>
                </a:solidFill>
              </a:rPr>
              <a:t>olutions </a:t>
            </a:r>
            <a:r>
              <a:rPr lang="en-US" u="sng" dirty="0">
                <a:solidFill>
                  <a:schemeClr val="bg1"/>
                </a:solidFill>
              </a:rPr>
              <a:t>having greater solute concentration than that of the </a:t>
            </a:r>
            <a:r>
              <a:rPr lang="en-US" u="sng" dirty="0" err="1" smtClean="0">
                <a:solidFill>
                  <a:schemeClr val="bg1"/>
                </a:solidFill>
              </a:rPr>
              <a:t>cytosol</a:t>
            </a:r>
            <a:endParaRPr lang="en-US" u="sng" dirty="0">
              <a:solidFill>
                <a:schemeClr val="bg1"/>
              </a:solidFill>
            </a:endParaRPr>
          </a:p>
          <a:p>
            <a:r>
              <a:rPr lang="en-US" u="sng" dirty="0">
                <a:solidFill>
                  <a:schemeClr val="bg1"/>
                </a:solidFill>
              </a:rPr>
              <a:t>S</a:t>
            </a:r>
            <a:r>
              <a:rPr lang="en-US" u="sng" dirty="0" smtClean="0">
                <a:solidFill>
                  <a:schemeClr val="bg1"/>
                </a:solidFill>
              </a:rPr>
              <a:t>olutions </a:t>
            </a:r>
            <a:r>
              <a:rPr lang="en-US" u="sng" dirty="0">
                <a:solidFill>
                  <a:schemeClr val="bg1"/>
                </a:solidFill>
              </a:rPr>
              <a:t>having lesser solute concentration than that of the </a:t>
            </a:r>
            <a:r>
              <a:rPr lang="en-US" u="sng" dirty="0" err="1" smtClean="0">
                <a:solidFill>
                  <a:schemeClr val="bg1"/>
                </a:solidFill>
              </a:rPr>
              <a:t>cytosol</a:t>
            </a:r>
            <a:endParaRPr lang="en-US" u="sng" dirty="0" smtClean="0">
              <a:solidFill>
                <a:schemeClr val="bg1"/>
              </a:solidFill>
            </a:endParaRPr>
          </a:p>
          <a:p>
            <a:r>
              <a:rPr lang="en-US" u="sng" dirty="0">
                <a:solidFill>
                  <a:schemeClr val="bg1"/>
                </a:solidFill>
              </a:rPr>
              <a:t>S</a:t>
            </a:r>
            <a:r>
              <a:rPr lang="en-US" u="sng" dirty="0" smtClean="0">
                <a:solidFill>
                  <a:schemeClr val="bg1"/>
                </a:solidFill>
              </a:rPr>
              <a:t>olutions </a:t>
            </a:r>
            <a:r>
              <a:rPr lang="en-US" u="sng" dirty="0">
                <a:solidFill>
                  <a:schemeClr val="bg1"/>
                </a:solidFill>
              </a:rPr>
              <a:t>with the same solute concentration as that of the </a:t>
            </a:r>
            <a:r>
              <a:rPr lang="en-US" u="sng" dirty="0" err="1">
                <a:solidFill>
                  <a:schemeClr val="bg1"/>
                </a:solidFill>
              </a:rPr>
              <a:t>cytosol</a:t>
            </a:r>
            <a:endParaRPr lang="en-US" u="sng" dirty="0">
              <a:solidFill>
                <a:schemeClr val="bg1"/>
              </a:solidFill>
            </a:endParaRPr>
          </a:p>
          <a:p>
            <a:r>
              <a:rPr lang="en-US" u="sng" dirty="0" smtClean="0">
                <a:solidFill>
                  <a:schemeClr val="bg1"/>
                </a:solidFill>
              </a:rPr>
              <a:t>solutions </a:t>
            </a:r>
            <a:r>
              <a:rPr lang="en-US" u="sng" dirty="0">
                <a:solidFill>
                  <a:schemeClr val="bg1"/>
                </a:solidFill>
              </a:rPr>
              <a:t>with the same solute concentration as that of the </a:t>
            </a:r>
            <a:r>
              <a:rPr lang="en-US" u="sng" dirty="0" err="1" smtClean="0">
                <a:solidFill>
                  <a:schemeClr val="bg1"/>
                </a:solidFill>
              </a:rPr>
              <a:t>cytosol</a:t>
            </a:r>
            <a:endParaRPr lang="en-US" u="sng" dirty="0">
              <a:solidFill>
                <a:schemeClr val="bg1"/>
              </a:solidFill>
            </a:endParaRPr>
          </a:p>
          <a:p>
            <a:endParaRPr lang="en-US" dirty="0"/>
          </a:p>
        </p:txBody>
      </p:sp>
      <p:cxnSp>
        <p:nvCxnSpPr>
          <p:cNvPr id="17" name="Straight Connector 16"/>
          <p:cNvCxnSpPr/>
          <p:nvPr/>
        </p:nvCxnSpPr>
        <p:spPr>
          <a:xfrm rot="16200000" flipH="1">
            <a:off x="3086100" y="2171700"/>
            <a:ext cx="2057400" cy="1676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886200" y="2743200"/>
            <a:ext cx="1066800" cy="7620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flipH="1" flipV="1">
            <a:off x="3810000" y="2286000"/>
            <a:ext cx="1524000" cy="91440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diamond(in)">
                                      <p:cBhvr>
                                        <p:cTn id="12" dur="2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Basic Terms</a:t>
            </a:r>
            <a:endParaRPr lang="en-US" dirty="0">
              <a:solidFill>
                <a:srgbClr val="FF0000"/>
              </a:solidFill>
            </a:endParaRPr>
          </a:p>
        </p:txBody>
      </p:sp>
      <p:sp>
        <p:nvSpPr>
          <p:cNvPr id="3" name="Content Placeholder 2"/>
          <p:cNvSpPr>
            <a:spLocks noGrp="1"/>
          </p:cNvSpPr>
          <p:nvPr>
            <p:ph idx="1"/>
          </p:nvPr>
        </p:nvSpPr>
        <p:spPr/>
        <p:txBody>
          <a:bodyPr/>
          <a:lstStyle/>
          <a:p>
            <a:pPr marL="514350" indent="-514350">
              <a:buNone/>
            </a:pPr>
            <a:r>
              <a:rPr lang="en-US" u="sng" dirty="0" smtClean="0">
                <a:solidFill>
                  <a:schemeClr val="bg1"/>
                </a:solidFill>
              </a:rPr>
              <a:t>                </a:t>
            </a:r>
            <a:r>
              <a:rPr lang="en-US" dirty="0" smtClean="0">
                <a:solidFill>
                  <a:schemeClr val="bg1"/>
                </a:solidFill>
              </a:rPr>
              <a:t>- is the study of the structure of body parts and their relationships to one another</a:t>
            </a:r>
          </a:p>
          <a:p>
            <a:pPr marL="514350" indent="-514350">
              <a:buNone/>
            </a:pPr>
            <a:r>
              <a:rPr lang="en-US" u="sng" dirty="0" smtClean="0">
                <a:solidFill>
                  <a:schemeClr val="bg1"/>
                </a:solidFill>
              </a:rPr>
              <a:t>               </a:t>
            </a:r>
            <a:r>
              <a:rPr lang="en-US" dirty="0" smtClean="0">
                <a:solidFill>
                  <a:schemeClr val="bg1"/>
                </a:solidFill>
              </a:rPr>
              <a:t>-Is the study of the function of the body’s structural machinery. </a:t>
            </a:r>
          </a:p>
          <a:p>
            <a:pPr marL="514350" indent="-514350">
              <a:buNone/>
            </a:pPr>
            <a:r>
              <a:rPr lang="en-US" dirty="0" smtClean="0">
                <a:solidFill>
                  <a:schemeClr val="bg1"/>
                </a:solidFill>
              </a:rPr>
              <a:t>Answers:</a:t>
            </a:r>
          </a:p>
          <a:p>
            <a:pPr marL="514350" indent="-514350">
              <a:buNone/>
            </a:pPr>
            <a:r>
              <a:rPr lang="en-US" sz="2800" dirty="0" smtClean="0">
                <a:solidFill>
                  <a:schemeClr val="bg1"/>
                </a:solidFill>
              </a:rPr>
              <a:t>1. Anatomy</a:t>
            </a:r>
          </a:p>
          <a:p>
            <a:pPr marL="514350" indent="-514350">
              <a:buNone/>
            </a:pPr>
            <a:r>
              <a:rPr lang="en-US" sz="2800" dirty="0" smtClean="0">
                <a:solidFill>
                  <a:schemeClr val="bg1"/>
                </a:solidFill>
              </a:rPr>
              <a:t>2. Physiology</a:t>
            </a: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additive="base">
                                        <p:cTn id="1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True or False</a:t>
            </a:r>
            <a:endParaRPr lang="en-US" dirty="0">
              <a:solidFill>
                <a:srgbClr val="FFFF00"/>
              </a:solidFill>
            </a:endParaRPr>
          </a:p>
        </p:txBody>
      </p:sp>
      <p:sp>
        <p:nvSpPr>
          <p:cNvPr id="3" name="Content Placeholder 2"/>
          <p:cNvSpPr>
            <a:spLocks noGrp="1"/>
          </p:cNvSpPr>
          <p:nvPr>
            <p:ph idx="1"/>
          </p:nvPr>
        </p:nvSpPr>
        <p:spPr/>
        <p:txBody>
          <a:bodyPr/>
          <a:lstStyle/>
          <a:p>
            <a:pPr marL="514350" indent="-514350">
              <a:buNone/>
            </a:pPr>
            <a:r>
              <a:rPr lang="en-US" dirty="0" smtClean="0">
                <a:solidFill>
                  <a:srgbClr val="00B050"/>
                </a:solidFill>
              </a:rPr>
              <a:t> </a:t>
            </a:r>
            <a:r>
              <a:rPr lang="en-US" u="sng" dirty="0" smtClean="0">
                <a:solidFill>
                  <a:srgbClr val="00B050"/>
                </a:solidFill>
              </a:rPr>
              <a:t>Lateral</a:t>
            </a:r>
            <a:r>
              <a:rPr lang="en-US" dirty="0" smtClean="0">
                <a:solidFill>
                  <a:srgbClr val="00B050"/>
                </a:solidFill>
              </a:rPr>
              <a:t> is away from the head or toward the lower part of the body.</a:t>
            </a:r>
          </a:p>
          <a:p>
            <a:pPr marL="514350" indent="-514350">
              <a:buNone/>
            </a:pPr>
            <a:r>
              <a:rPr lang="en-US" sz="2800" dirty="0" smtClean="0">
                <a:solidFill>
                  <a:srgbClr val="00B050"/>
                </a:solidFill>
              </a:rPr>
              <a:t>Answer: False, </a:t>
            </a:r>
            <a:r>
              <a:rPr lang="en-US" sz="2800" u="sng" dirty="0" smtClean="0">
                <a:solidFill>
                  <a:srgbClr val="00B050"/>
                </a:solidFill>
              </a:rPr>
              <a:t>Lateral</a:t>
            </a:r>
            <a:r>
              <a:rPr lang="en-US" sz="2800" dirty="0" smtClean="0">
                <a:solidFill>
                  <a:srgbClr val="00B050"/>
                </a:solidFill>
              </a:rPr>
              <a:t> is away from the midline of the body.</a:t>
            </a:r>
          </a:p>
          <a:p>
            <a:pPr marL="514350" indent="-514350">
              <a:buNone/>
            </a:pPr>
            <a:r>
              <a:rPr lang="en-US" dirty="0" smtClean="0">
                <a:solidFill>
                  <a:srgbClr val="00B050"/>
                </a:solidFill>
              </a:rPr>
              <a:t> The elbow is </a:t>
            </a:r>
            <a:r>
              <a:rPr lang="en-US" u="sng" dirty="0" smtClean="0">
                <a:solidFill>
                  <a:srgbClr val="00B050"/>
                </a:solidFill>
              </a:rPr>
              <a:t>distal</a:t>
            </a:r>
            <a:r>
              <a:rPr lang="en-US" dirty="0" smtClean="0">
                <a:solidFill>
                  <a:srgbClr val="00B050"/>
                </a:solidFill>
              </a:rPr>
              <a:t> to the wrist.</a:t>
            </a:r>
          </a:p>
          <a:p>
            <a:pPr marL="514350" indent="-514350">
              <a:buNone/>
            </a:pPr>
            <a:r>
              <a:rPr lang="en-US" sz="2800" dirty="0" smtClean="0">
                <a:solidFill>
                  <a:srgbClr val="00B050"/>
                </a:solidFill>
              </a:rPr>
              <a:t>Answer: False, The wrist is </a:t>
            </a:r>
            <a:r>
              <a:rPr lang="en-US" sz="2800" u="sng" dirty="0" smtClean="0">
                <a:solidFill>
                  <a:srgbClr val="00B050"/>
                </a:solidFill>
              </a:rPr>
              <a:t>proximal</a:t>
            </a:r>
            <a:r>
              <a:rPr lang="en-US" sz="2800" dirty="0" smtClean="0">
                <a:solidFill>
                  <a:srgbClr val="00B050"/>
                </a:solidFill>
              </a:rPr>
              <a:t> to the elbow.</a:t>
            </a:r>
          </a:p>
          <a:p>
            <a:pPr marL="514350" indent="-514350">
              <a:buNone/>
            </a:pPr>
            <a:r>
              <a:rPr lang="en-US" dirty="0" smtClean="0">
                <a:solidFill>
                  <a:srgbClr val="00B050"/>
                </a:solidFill>
              </a:rPr>
              <a:t> The knee is </a:t>
            </a:r>
            <a:r>
              <a:rPr lang="en-US" u="sng" dirty="0" smtClean="0">
                <a:solidFill>
                  <a:srgbClr val="00B050"/>
                </a:solidFill>
              </a:rPr>
              <a:t>superior</a:t>
            </a:r>
            <a:r>
              <a:rPr lang="en-US" dirty="0" smtClean="0">
                <a:solidFill>
                  <a:srgbClr val="00B050"/>
                </a:solidFill>
              </a:rPr>
              <a:t> to the pelvis.</a:t>
            </a:r>
          </a:p>
          <a:p>
            <a:pPr marL="514350" indent="-514350">
              <a:buNone/>
            </a:pPr>
            <a:r>
              <a:rPr lang="en-US" sz="2800" dirty="0" smtClean="0">
                <a:solidFill>
                  <a:srgbClr val="00B050"/>
                </a:solidFill>
              </a:rPr>
              <a:t>Answer: False, The knee is </a:t>
            </a:r>
            <a:r>
              <a:rPr lang="en-US" sz="2800" u="sng" dirty="0" smtClean="0">
                <a:solidFill>
                  <a:srgbClr val="00B050"/>
                </a:solidFill>
              </a:rPr>
              <a:t>inferior</a:t>
            </a:r>
            <a:r>
              <a:rPr lang="en-US" sz="2800" dirty="0" smtClean="0">
                <a:solidFill>
                  <a:srgbClr val="00B050"/>
                </a:solidFill>
              </a:rPr>
              <a:t> the pelvis.</a:t>
            </a:r>
          </a:p>
          <a:p>
            <a:pPr marL="514350" indent="-51435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amond(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amond(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amond(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amond(in)">
                                      <p:cBhvr>
                                        <p:cTn id="27"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Name the 4 Quadrants</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19460" name="Picture 4" descr="http://medicalimages.allrefer.com/large/abdominal-quadrants.jpg"/>
          <p:cNvPicPr>
            <a:picLocks noChangeAspect="1" noChangeArrowheads="1"/>
          </p:cNvPicPr>
          <p:nvPr/>
        </p:nvPicPr>
        <p:blipFill>
          <a:blip r:embed="rId2" cstate="print"/>
          <a:srcRect/>
          <a:stretch>
            <a:fillRect/>
          </a:stretch>
        </p:blipFill>
        <p:spPr bwMode="auto">
          <a:xfrm>
            <a:off x="914400" y="1524000"/>
            <a:ext cx="8013700" cy="4886960"/>
          </a:xfrm>
          <a:prstGeom prst="rect">
            <a:avLst/>
          </a:prstGeom>
          <a:noFill/>
        </p:spPr>
      </p:pic>
      <p:sp>
        <p:nvSpPr>
          <p:cNvPr id="7" name="Rectangle 6"/>
          <p:cNvSpPr/>
          <p:nvPr/>
        </p:nvSpPr>
        <p:spPr>
          <a:xfrm>
            <a:off x="3200400" y="36576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Right Upper Quadrant</a:t>
            </a:r>
            <a:endParaRPr lang="en-US" dirty="0"/>
          </a:p>
        </p:txBody>
      </p:sp>
      <p:sp>
        <p:nvSpPr>
          <p:cNvPr id="8" name="Rectangle 7"/>
          <p:cNvSpPr/>
          <p:nvPr/>
        </p:nvSpPr>
        <p:spPr>
          <a:xfrm>
            <a:off x="4953000" y="3657600"/>
            <a:ext cx="14478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Left Upper Quadrant</a:t>
            </a:r>
            <a:endParaRPr lang="en-US" dirty="0"/>
          </a:p>
        </p:txBody>
      </p:sp>
      <p:sp>
        <p:nvSpPr>
          <p:cNvPr id="9" name="Rectangle 8"/>
          <p:cNvSpPr/>
          <p:nvPr/>
        </p:nvSpPr>
        <p:spPr>
          <a:xfrm>
            <a:off x="3124200" y="4953000"/>
            <a:ext cx="152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Right Lower Quadrant</a:t>
            </a:r>
            <a:endParaRPr lang="en-US" dirty="0"/>
          </a:p>
        </p:txBody>
      </p:sp>
      <p:sp>
        <p:nvSpPr>
          <p:cNvPr id="10" name="Rectangle 9"/>
          <p:cNvSpPr/>
          <p:nvPr/>
        </p:nvSpPr>
        <p:spPr>
          <a:xfrm>
            <a:off x="4876800" y="5029200"/>
            <a:ext cx="16764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Left Lower Quadrant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checkerboard(across)">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calcmode="lin" valueType="num">
                                      <p:cBhvr additive="base">
                                        <p:cTn id="12"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diamond(in)">
                                      <p:cBhvr>
                                        <p:cTn id="18" dur="2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 calcmode="lin" valueType="num">
                                      <p:cBhvr additive="base">
                                        <p:cTn id="2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4">
                    <a:lumMod val="40000"/>
                    <a:lumOff val="60000"/>
                  </a:schemeClr>
                </a:solidFill>
              </a:rPr>
              <a:t> Name the 9 Abdominal Regions</a:t>
            </a:r>
            <a:endParaRPr lang="en-US" dirty="0">
              <a:solidFill>
                <a:schemeClr val="accent4">
                  <a:lumMod val="40000"/>
                  <a:lumOff val="60000"/>
                </a:schemeClr>
              </a:solidFill>
            </a:endParaRPr>
          </a:p>
        </p:txBody>
      </p:sp>
      <p:sp>
        <p:nvSpPr>
          <p:cNvPr id="3" name="Content Placeholder 2"/>
          <p:cNvSpPr>
            <a:spLocks noGrp="1"/>
          </p:cNvSpPr>
          <p:nvPr>
            <p:ph idx="1"/>
          </p:nvPr>
        </p:nvSpPr>
        <p:spPr>
          <a:ln>
            <a:solidFill>
              <a:schemeClr val="bg1"/>
            </a:solidFill>
          </a:ln>
        </p:spPr>
        <p:txBody>
          <a:bodyPr/>
          <a:lstStyle/>
          <a:p>
            <a:endParaRPr lang="en-US" dirty="0"/>
          </a:p>
        </p:txBody>
      </p:sp>
      <p:pic>
        <p:nvPicPr>
          <p:cNvPr id="1030" name="Picture 6" descr="http://www.mscd.edu/~biology/facstaff/faculty/rao/docs/abd.jpg"/>
          <p:cNvPicPr>
            <a:picLocks noChangeAspect="1" noChangeArrowheads="1"/>
          </p:cNvPicPr>
          <p:nvPr/>
        </p:nvPicPr>
        <p:blipFill>
          <a:blip r:embed="rId2" cstate="print"/>
          <a:srcRect/>
          <a:stretch>
            <a:fillRect/>
          </a:stretch>
        </p:blipFill>
        <p:spPr bwMode="auto">
          <a:xfrm>
            <a:off x="1752600" y="1295400"/>
            <a:ext cx="5791200" cy="5562600"/>
          </a:xfrm>
          <a:prstGeom prst="rect">
            <a:avLst/>
          </a:prstGeom>
          <a:noFill/>
          <a:ln w="38100">
            <a:solidFill>
              <a:schemeClr val="tx1"/>
            </a:solidFill>
          </a:ln>
        </p:spPr>
      </p:pic>
      <p:sp>
        <p:nvSpPr>
          <p:cNvPr id="8" name="TextBox 7"/>
          <p:cNvSpPr txBox="1"/>
          <p:nvPr/>
        </p:nvSpPr>
        <p:spPr>
          <a:xfrm>
            <a:off x="3810000" y="1524000"/>
            <a:ext cx="2133600" cy="369332"/>
          </a:xfrm>
          <a:prstGeom prst="rect">
            <a:avLst/>
          </a:prstGeom>
          <a:solidFill>
            <a:schemeClr val="tx1"/>
          </a:solidFill>
          <a:ln>
            <a:solidFill>
              <a:schemeClr val="tx1"/>
            </a:solidFill>
          </a:ln>
        </p:spPr>
        <p:txBody>
          <a:bodyPr wrap="square" rtlCol="0">
            <a:spAutoFit/>
          </a:bodyPr>
          <a:lstStyle/>
          <a:p>
            <a:endParaRPr lang="en-US" dirty="0"/>
          </a:p>
        </p:txBody>
      </p:sp>
      <p:sp>
        <p:nvSpPr>
          <p:cNvPr id="10" name="TextBox 9"/>
          <p:cNvSpPr txBox="1"/>
          <p:nvPr/>
        </p:nvSpPr>
        <p:spPr>
          <a:xfrm>
            <a:off x="2514600" y="2362200"/>
            <a:ext cx="1828800" cy="646331"/>
          </a:xfrm>
          <a:prstGeom prst="rect">
            <a:avLst/>
          </a:prstGeom>
          <a:noFill/>
        </p:spPr>
        <p:txBody>
          <a:bodyPr wrap="square" rtlCol="0">
            <a:spAutoFit/>
          </a:bodyPr>
          <a:lstStyle/>
          <a:p>
            <a:r>
              <a:rPr lang="en-US" dirty="0" smtClean="0"/>
              <a:t>Right Hypochondriac </a:t>
            </a:r>
            <a:endParaRPr lang="en-US" dirty="0"/>
          </a:p>
        </p:txBody>
      </p:sp>
      <p:sp>
        <p:nvSpPr>
          <p:cNvPr id="11" name="TextBox 10"/>
          <p:cNvSpPr txBox="1"/>
          <p:nvPr/>
        </p:nvSpPr>
        <p:spPr>
          <a:xfrm>
            <a:off x="4191000" y="1905000"/>
            <a:ext cx="1295400" cy="369332"/>
          </a:xfrm>
          <a:prstGeom prst="rect">
            <a:avLst/>
          </a:prstGeom>
          <a:noFill/>
        </p:spPr>
        <p:txBody>
          <a:bodyPr wrap="square" rtlCol="0">
            <a:spAutoFit/>
          </a:bodyPr>
          <a:lstStyle/>
          <a:p>
            <a:r>
              <a:rPr lang="en-US" dirty="0" err="1" smtClean="0">
                <a:solidFill>
                  <a:schemeClr val="bg1"/>
                </a:solidFill>
              </a:rPr>
              <a:t>Epigastric</a:t>
            </a:r>
            <a:endParaRPr lang="en-US" dirty="0">
              <a:solidFill>
                <a:schemeClr val="bg1"/>
              </a:solidFill>
            </a:endParaRPr>
          </a:p>
        </p:txBody>
      </p:sp>
      <p:sp>
        <p:nvSpPr>
          <p:cNvPr id="12" name="TextBox 11"/>
          <p:cNvSpPr txBox="1"/>
          <p:nvPr/>
        </p:nvSpPr>
        <p:spPr>
          <a:xfrm>
            <a:off x="5181600" y="2286000"/>
            <a:ext cx="1981200" cy="646331"/>
          </a:xfrm>
          <a:prstGeom prst="rect">
            <a:avLst/>
          </a:prstGeom>
          <a:noFill/>
        </p:spPr>
        <p:txBody>
          <a:bodyPr wrap="square" rtlCol="0">
            <a:spAutoFit/>
          </a:bodyPr>
          <a:lstStyle/>
          <a:p>
            <a:r>
              <a:rPr lang="en-US" dirty="0" smtClean="0"/>
              <a:t>Left Hypochondriac</a:t>
            </a:r>
            <a:endParaRPr lang="en-US" dirty="0"/>
          </a:p>
        </p:txBody>
      </p:sp>
      <p:sp>
        <p:nvSpPr>
          <p:cNvPr id="13" name="TextBox 12"/>
          <p:cNvSpPr txBox="1"/>
          <p:nvPr/>
        </p:nvSpPr>
        <p:spPr>
          <a:xfrm>
            <a:off x="2590800" y="3352800"/>
            <a:ext cx="1371600" cy="646331"/>
          </a:xfrm>
          <a:prstGeom prst="rect">
            <a:avLst/>
          </a:prstGeom>
          <a:noFill/>
        </p:spPr>
        <p:txBody>
          <a:bodyPr wrap="square" rtlCol="0">
            <a:spAutoFit/>
          </a:bodyPr>
          <a:lstStyle/>
          <a:p>
            <a:r>
              <a:rPr lang="en-US" dirty="0" smtClean="0"/>
              <a:t>Right Lumbar</a:t>
            </a:r>
            <a:endParaRPr lang="en-US" dirty="0"/>
          </a:p>
        </p:txBody>
      </p:sp>
      <p:sp>
        <p:nvSpPr>
          <p:cNvPr id="14" name="TextBox 13"/>
          <p:cNvSpPr txBox="1"/>
          <p:nvPr/>
        </p:nvSpPr>
        <p:spPr>
          <a:xfrm>
            <a:off x="4114800" y="3200400"/>
            <a:ext cx="1295400" cy="369332"/>
          </a:xfrm>
          <a:prstGeom prst="rect">
            <a:avLst/>
          </a:prstGeom>
          <a:noFill/>
        </p:spPr>
        <p:txBody>
          <a:bodyPr wrap="square" rtlCol="0">
            <a:spAutoFit/>
          </a:bodyPr>
          <a:lstStyle/>
          <a:p>
            <a:r>
              <a:rPr lang="en-US" dirty="0" smtClean="0"/>
              <a:t>Umbilical</a:t>
            </a:r>
            <a:endParaRPr lang="en-US" dirty="0"/>
          </a:p>
        </p:txBody>
      </p:sp>
      <p:sp>
        <p:nvSpPr>
          <p:cNvPr id="15" name="TextBox 14"/>
          <p:cNvSpPr txBox="1"/>
          <p:nvPr/>
        </p:nvSpPr>
        <p:spPr>
          <a:xfrm>
            <a:off x="5334000" y="3200400"/>
            <a:ext cx="1600200" cy="369332"/>
          </a:xfrm>
          <a:prstGeom prst="rect">
            <a:avLst/>
          </a:prstGeom>
          <a:noFill/>
        </p:spPr>
        <p:txBody>
          <a:bodyPr wrap="square" rtlCol="0">
            <a:spAutoFit/>
          </a:bodyPr>
          <a:lstStyle/>
          <a:p>
            <a:r>
              <a:rPr lang="en-US" dirty="0" smtClean="0"/>
              <a:t>Left Lumbar</a:t>
            </a:r>
            <a:endParaRPr lang="en-US" dirty="0"/>
          </a:p>
        </p:txBody>
      </p:sp>
      <p:sp>
        <p:nvSpPr>
          <p:cNvPr id="16" name="TextBox 15"/>
          <p:cNvSpPr txBox="1"/>
          <p:nvPr/>
        </p:nvSpPr>
        <p:spPr>
          <a:xfrm>
            <a:off x="2590800" y="4419600"/>
            <a:ext cx="1371600" cy="369332"/>
          </a:xfrm>
          <a:prstGeom prst="rect">
            <a:avLst/>
          </a:prstGeom>
          <a:noFill/>
        </p:spPr>
        <p:txBody>
          <a:bodyPr wrap="square" rtlCol="0">
            <a:spAutoFit/>
          </a:bodyPr>
          <a:lstStyle/>
          <a:p>
            <a:r>
              <a:rPr lang="en-US" dirty="0" smtClean="0"/>
              <a:t>Right Iliac</a:t>
            </a:r>
            <a:endParaRPr lang="en-US" dirty="0"/>
          </a:p>
        </p:txBody>
      </p:sp>
      <p:sp>
        <p:nvSpPr>
          <p:cNvPr id="17" name="TextBox 16"/>
          <p:cNvSpPr txBox="1"/>
          <p:nvPr/>
        </p:nvSpPr>
        <p:spPr>
          <a:xfrm>
            <a:off x="4191000" y="4419600"/>
            <a:ext cx="990600" cy="646331"/>
          </a:xfrm>
          <a:prstGeom prst="rect">
            <a:avLst/>
          </a:prstGeom>
          <a:noFill/>
        </p:spPr>
        <p:txBody>
          <a:bodyPr wrap="square" rtlCol="0">
            <a:spAutoFit/>
          </a:bodyPr>
          <a:lstStyle/>
          <a:p>
            <a:r>
              <a:rPr lang="en-US" dirty="0" smtClean="0"/>
              <a:t>Hypo-gastric</a:t>
            </a:r>
            <a:endParaRPr lang="en-US" dirty="0"/>
          </a:p>
        </p:txBody>
      </p:sp>
      <p:sp>
        <p:nvSpPr>
          <p:cNvPr id="18" name="TextBox 17"/>
          <p:cNvSpPr txBox="1"/>
          <p:nvPr/>
        </p:nvSpPr>
        <p:spPr>
          <a:xfrm>
            <a:off x="5410200" y="4495800"/>
            <a:ext cx="1295400" cy="381000"/>
          </a:xfrm>
          <a:prstGeom prst="rect">
            <a:avLst/>
          </a:prstGeom>
          <a:noFill/>
        </p:spPr>
        <p:txBody>
          <a:bodyPr wrap="square" rtlCol="0">
            <a:spAutoFit/>
          </a:bodyPr>
          <a:lstStyle/>
          <a:p>
            <a:r>
              <a:rPr lang="en-US" dirty="0" smtClean="0"/>
              <a:t>Left Iliac</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checkerboard(across)">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box(in)">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box(in)">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diamond(in)">
                                      <p:cBhvr>
                                        <p:cTn id="22" dur="20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nodeType="clickEffect">
                                  <p:stCondLst>
                                    <p:cond delay="0"/>
                                  </p:stCondLst>
                                  <p:childTnLst>
                                    <p:set>
                                      <p:cBhvr>
                                        <p:cTn id="26" dur="1" fill="hold">
                                          <p:stCondLst>
                                            <p:cond delay="0"/>
                                          </p:stCondLst>
                                        </p:cTn>
                                        <p:tgtEl>
                                          <p:spTgt spid="14">
                                            <p:txEl>
                                              <p:pRg st="0" end="0"/>
                                            </p:txEl>
                                          </p:spTgt>
                                        </p:tgtEl>
                                        <p:attrNameLst>
                                          <p:attrName>style.visibility</p:attrName>
                                        </p:attrNameLst>
                                      </p:cBhvr>
                                      <p:to>
                                        <p:strVal val="visible"/>
                                      </p:to>
                                    </p:set>
                                    <p:animEffect transition="in" filter="diamond(in)">
                                      <p:cBhvr>
                                        <p:cTn id="27" dur="2000"/>
                                        <p:tgtEl>
                                          <p:spTgt spid="14">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 calcmode="lin" valueType="num">
                                      <p:cBhvr additive="base">
                                        <p:cTn id="3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5" presetClass="entr" presetSubtype="10" fill="hold" nodeType="clickEffect">
                                  <p:stCondLst>
                                    <p:cond delay="0"/>
                                  </p:stCondLst>
                                  <p:childTnLst>
                                    <p:set>
                                      <p:cBhvr>
                                        <p:cTn id="37" dur="1" fill="hold">
                                          <p:stCondLst>
                                            <p:cond delay="0"/>
                                          </p:stCondLst>
                                        </p:cTn>
                                        <p:tgtEl>
                                          <p:spTgt spid="16">
                                            <p:txEl>
                                              <p:pRg st="0" end="0"/>
                                            </p:txEl>
                                          </p:spTgt>
                                        </p:tgtEl>
                                        <p:attrNameLst>
                                          <p:attrName>style.visibility</p:attrName>
                                        </p:attrNameLst>
                                      </p:cBhvr>
                                      <p:to>
                                        <p:strVal val="visible"/>
                                      </p:to>
                                    </p:set>
                                    <p:animEffect transition="in" filter="checkerboard(across)">
                                      <p:cBhvr>
                                        <p:cTn id="38" dur="500"/>
                                        <p:tgtEl>
                                          <p:spTgt spid="16">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nodeType="clickEffect">
                                  <p:stCondLst>
                                    <p:cond delay="0"/>
                                  </p:stCondLst>
                                  <p:childTnLst>
                                    <p:set>
                                      <p:cBhvr>
                                        <p:cTn id="42" dur="1" fill="hold">
                                          <p:stCondLst>
                                            <p:cond delay="0"/>
                                          </p:stCondLst>
                                        </p:cTn>
                                        <p:tgtEl>
                                          <p:spTgt spid="17">
                                            <p:txEl>
                                              <p:pRg st="0" end="0"/>
                                            </p:txEl>
                                          </p:spTgt>
                                        </p:tgtEl>
                                        <p:attrNameLst>
                                          <p:attrName>style.visibility</p:attrName>
                                        </p:attrNameLst>
                                      </p:cBhvr>
                                      <p:to>
                                        <p:strVal val="visible"/>
                                      </p:to>
                                    </p:set>
                                    <p:animEffect transition="in" filter="box(in)">
                                      <p:cBhvr>
                                        <p:cTn id="43" dur="500"/>
                                        <p:tgtEl>
                                          <p:spTgt spid="17">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18">
                                            <p:txEl>
                                              <p:pRg st="0" end="0"/>
                                            </p:txEl>
                                          </p:spTgt>
                                        </p:tgtEl>
                                        <p:attrNameLst>
                                          <p:attrName>style.visibility</p:attrName>
                                        </p:attrNameLst>
                                      </p:cBhvr>
                                      <p:to>
                                        <p:strVal val="visible"/>
                                      </p:to>
                                    </p:set>
                                    <p:animEffect transition="in" filter="diamond(in)">
                                      <p:cBhvr>
                                        <p:cTn id="48"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FF"/>
                </a:solidFill>
              </a:rPr>
              <a:t> What Quadrant is the gallbladder located?</a:t>
            </a:r>
            <a:endParaRPr lang="en-US" dirty="0">
              <a:solidFill>
                <a:srgbClr val="CC00FF"/>
              </a:solidFill>
            </a:endParaRPr>
          </a:p>
        </p:txBody>
      </p:sp>
      <p:sp>
        <p:nvSpPr>
          <p:cNvPr id="3" name="Content Placeholder 2"/>
          <p:cNvSpPr>
            <a:spLocks noGrp="1"/>
          </p:cNvSpPr>
          <p:nvPr>
            <p:ph idx="1"/>
          </p:nvPr>
        </p:nvSpPr>
        <p:spPr/>
        <p:txBody>
          <a:bodyPr/>
          <a:lstStyle/>
          <a:p>
            <a:pPr>
              <a:buNone/>
            </a:pPr>
            <a:r>
              <a:rPr lang="en-US" dirty="0" smtClean="0">
                <a:solidFill>
                  <a:srgbClr val="FFC000"/>
                </a:solidFill>
              </a:rPr>
              <a:t>Answer: Right Upper Quadrant</a:t>
            </a:r>
            <a:endParaRPr lang="en-US" dirty="0">
              <a:solidFill>
                <a:srgbClr val="FFC000"/>
              </a:solidFill>
            </a:endParaRPr>
          </a:p>
        </p:txBody>
      </p:sp>
      <p:pic>
        <p:nvPicPr>
          <p:cNvPr id="22532" name="Picture 4" descr="http://medicalimages.allrefer.com/large/gallbladder-anatomy.jpg"/>
          <p:cNvPicPr>
            <a:picLocks noChangeAspect="1" noChangeArrowheads="1"/>
          </p:cNvPicPr>
          <p:nvPr/>
        </p:nvPicPr>
        <p:blipFill>
          <a:blip r:embed="rId2" cstate="print"/>
          <a:srcRect/>
          <a:stretch>
            <a:fillRect/>
          </a:stretch>
        </p:blipFill>
        <p:spPr bwMode="auto">
          <a:xfrm>
            <a:off x="3429000" y="2438400"/>
            <a:ext cx="5105400" cy="40843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752600"/>
          </a:xfrm>
        </p:spPr>
        <p:txBody>
          <a:bodyPr>
            <a:normAutofit fontScale="90000"/>
          </a:bodyPr>
          <a:lstStyle/>
          <a:p>
            <a:r>
              <a:rPr lang="en-US" dirty="0" smtClean="0">
                <a:solidFill>
                  <a:srgbClr val="F2E868"/>
                </a:solidFill>
              </a:rPr>
              <a:t> Which of the following best describes anatomical position?</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a:solidFill>
                  <a:srgbClr val="92D050"/>
                </a:solidFill>
              </a:rPr>
              <a:t>A</a:t>
            </a:r>
            <a:r>
              <a:rPr lang="en-US" dirty="0" smtClean="0">
                <a:solidFill>
                  <a:srgbClr val="92D050"/>
                </a:solidFill>
              </a:rPr>
              <a:t>. </a:t>
            </a:r>
            <a:r>
              <a:rPr lang="en-US" dirty="0">
                <a:solidFill>
                  <a:srgbClr val="92D050"/>
                </a:solidFill>
              </a:rPr>
              <a:t>Body facing forward, toes pointing forward, palms facing backward</a:t>
            </a:r>
          </a:p>
          <a:p>
            <a:r>
              <a:rPr lang="en-US" dirty="0" smtClean="0">
                <a:solidFill>
                  <a:srgbClr val="92D050"/>
                </a:solidFill>
              </a:rPr>
              <a:t>B. </a:t>
            </a:r>
            <a:r>
              <a:rPr lang="en-US" dirty="0">
                <a:solidFill>
                  <a:srgbClr val="92D050"/>
                </a:solidFill>
              </a:rPr>
              <a:t>Body, toes, and palms facing backward</a:t>
            </a:r>
          </a:p>
          <a:p>
            <a:r>
              <a:rPr lang="en-US" dirty="0" smtClean="0">
                <a:solidFill>
                  <a:srgbClr val="92D050"/>
                </a:solidFill>
              </a:rPr>
              <a:t>C. </a:t>
            </a:r>
            <a:r>
              <a:rPr lang="en-US" dirty="0">
                <a:solidFill>
                  <a:srgbClr val="92D050"/>
                </a:solidFill>
              </a:rPr>
              <a:t>Body facing forward, arms at the sides, palms facing forward</a:t>
            </a:r>
          </a:p>
          <a:p>
            <a:r>
              <a:rPr lang="en-US" dirty="0" smtClean="0">
                <a:solidFill>
                  <a:srgbClr val="92D050"/>
                </a:solidFill>
              </a:rPr>
              <a:t>D. </a:t>
            </a:r>
            <a:r>
              <a:rPr lang="en-US" dirty="0">
                <a:solidFill>
                  <a:srgbClr val="92D050"/>
                </a:solidFill>
              </a:rPr>
              <a:t>Body facing backward and palms facing </a:t>
            </a:r>
            <a:r>
              <a:rPr lang="en-US" dirty="0" smtClean="0">
                <a:solidFill>
                  <a:srgbClr val="92D050"/>
                </a:solidFill>
              </a:rPr>
              <a:t>outward</a:t>
            </a:r>
          </a:p>
          <a:p>
            <a:pPr>
              <a:buNone/>
            </a:pPr>
            <a:r>
              <a:rPr lang="en-US" dirty="0" smtClean="0">
                <a:solidFill>
                  <a:srgbClr val="92D050"/>
                </a:solidFill>
              </a:rPr>
              <a:t>Answer: C</a:t>
            </a:r>
            <a:endParaRPr lang="en-US" dirty="0">
              <a:solidFill>
                <a:srgbClr val="92D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Name the 5 cavities of the head.</a:t>
            </a:r>
            <a:endParaRPr lang="en-US" dirty="0">
              <a:solidFill>
                <a:srgbClr val="00B0F0"/>
              </a:solidFill>
            </a:endParaRPr>
          </a:p>
        </p:txBody>
      </p:sp>
      <p:sp>
        <p:nvSpPr>
          <p:cNvPr id="3" name="Content Placeholder 2"/>
          <p:cNvSpPr>
            <a:spLocks noGrp="1"/>
          </p:cNvSpPr>
          <p:nvPr>
            <p:ph sz="half" idx="1"/>
          </p:nvPr>
        </p:nvSpPr>
        <p:spPr/>
        <p:txBody>
          <a:bodyPr/>
          <a:lstStyle/>
          <a:p>
            <a:r>
              <a:rPr lang="en-US" dirty="0" smtClean="0">
                <a:solidFill>
                  <a:srgbClr val="00B050"/>
                </a:solidFill>
              </a:rPr>
              <a:t>Nasal</a:t>
            </a:r>
          </a:p>
          <a:p>
            <a:r>
              <a:rPr lang="en-US" dirty="0" smtClean="0">
                <a:solidFill>
                  <a:srgbClr val="00B050"/>
                </a:solidFill>
              </a:rPr>
              <a:t>Oral</a:t>
            </a:r>
          </a:p>
          <a:p>
            <a:r>
              <a:rPr lang="en-US" dirty="0" smtClean="0">
                <a:solidFill>
                  <a:srgbClr val="00B050"/>
                </a:solidFill>
              </a:rPr>
              <a:t>Orbital</a:t>
            </a:r>
          </a:p>
          <a:p>
            <a:r>
              <a:rPr lang="en-US" dirty="0" smtClean="0">
                <a:solidFill>
                  <a:srgbClr val="00B050"/>
                </a:solidFill>
              </a:rPr>
              <a:t>Middle Ear</a:t>
            </a:r>
          </a:p>
          <a:p>
            <a:r>
              <a:rPr lang="en-US" dirty="0" smtClean="0">
                <a:solidFill>
                  <a:srgbClr val="00B050"/>
                </a:solidFill>
              </a:rPr>
              <a:t>Synovial</a:t>
            </a:r>
            <a:endParaRPr lang="en-US" dirty="0">
              <a:solidFill>
                <a:srgbClr val="00B050"/>
              </a:solidFill>
            </a:endParaRPr>
          </a:p>
        </p:txBody>
      </p:sp>
      <p:sp>
        <p:nvSpPr>
          <p:cNvPr id="4" name="Content Placeholder 3"/>
          <p:cNvSpPr>
            <a:spLocks noGrp="1"/>
          </p:cNvSpPr>
          <p:nvPr>
            <p:ph sz="half" idx="2"/>
          </p:nvPr>
        </p:nvSpPr>
        <p:spPr/>
        <p:txBody>
          <a:bodyPr/>
          <a:lstStyle/>
          <a:p>
            <a:endParaRPr lang="en-US" dirty="0"/>
          </a:p>
        </p:txBody>
      </p:sp>
      <p:pic>
        <p:nvPicPr>
          <p:cNvPr id="78850" name="Picture 2" descr="http://images4.wikia.nocookie.net/__cb20061010083321/psychology/images/thumb/d/da/Head_CT_scan.jpg/256px-Head_CT_scan.jpg"/>
          <p:cNvPicPr>
            <a:picLocks noChangeAspect="1" noChangeArrowheads="1"/>
          </p:cNvPicPr>
          <p:nvPr/>
        </p:nvPicPr>
        <p:blipFill>
          <a:blip r:embed="rId2" cstate="print"/>
          <a:srcRect/>
          <a:stretch>
            <a:fillRect/>
          </a:stretch>
        </p:blipFill>
        <p:spPr bwMode="auto">
          <a:xfrm>
            <a:off x="3657600" y="1371600"/>
            <a:ext cx="5181600"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FFFF00"/>
                </a:solidFill>
              </a:rPr>
              <a:t>Body Cavities…</a:t>
            </a:r>
            <a:endParaRPr lang="en-US" sz="6000" dirty="0">
              <a:solidFill>
                <a:srgbClr val="FFFF00"/>
              </a:solidFill>
            </a:endParaRPr>
          </a:p>
        </p:txBody>
      </p:sp>
      <p:sp>
        <p:nvSpPr>
          <p:cNvPr id="3" name="Content Placeholder 2"/>
          <p:cNvSpPr>
            <a:spLocks noGrp="1"/>
          </p:cNvSpPr>
          <p:nvPr>
            <p:ph idx="1"/>
          </p:nvPr>
        </p:nvSpPr>
        <p:spPr/>
        <p:txBody>
          <a:bodyPr>
            <a:normAutofit fontScale="92500"/>
          </a:bodyPr>
          <a:lstStyle/>
          <a:p>
            <a:pPr>
              <a:buNone/>
            </a:pPr>
            <a:r>
              <a:rPr lang="en-US" dirty="0" smtClean="0">
                <a:solidFill>
                  <a:srgbClr val="7030A0"/>
                </a:solidFill>
              </a:rPr>
              <a:t> Dorsal Cavity has 2 subdivisions, they are…</a:t>
            </a:r>
          </a:p>
          <a:p>
            <a:pPr>
              <a:buNone/>
            </a:pPr>
            <a:r>
              <a:rPr lang="en-US" sz="2800" dirty="0" err="1" smtClean="0">
                <a:solidFill>
                  <a:srgbClr val="7030A0"/>
                </a:solidFill>
              </a:rPr>
              <a:t>Vertbral</a:t>
            </a:r>
            <a:endParaRPr lang="en-US" sz="2800" dirty="0" smtClean="0">
              <a:solidFill>
                <a:srgbClr val="7030A0"/>
              </a:solidFill>
            </a:endParaRPr>
          </a:p>
          <a:p>
            <a:pPr>
              <a:buNone/>
            </a:pPr>
            <a:r>
              <a:rPr lang="en-US" sz="2800" dirty="0" smtClean="0">
                <a:solidFill>
                  <a:srgbClr val="7030A0"/>
                </a:solidFill>
              </a:rPr>
              <a:t>Cranial </a:t>
            </a:r>
          </a:p>
          <a:p>
            <a:pPr>
              <a:buNone/>
            </a:pPr>
            <a:r>
              <a:rPr lang="en-US" dirty="0" smtClean="0">
                <a:solidFill>
                  <a:srgbClr val="33CCFF"/>
                </a:solidFill>
              </a:rPr>
              <a:t> What are the subdivisions of the Ventral Cavity?</a:t>
            </a:r>
          </a:p>
          <a:p>
            <a:pPr>
              <a:buNone/>
            </a:pPr>
            <a:r>
              <a:rPr lang="en-US" sz="2400" dirty="0" smtClean="0">
                <a:solidFill>
                  <a:srgbClr val="33CCFF"/>
                </a:solidFill>
              </a:rPr>
              <a:t>Thoracic:</a:t>
            </a:r>
          </a:p>
          <a:p>
            <a:pPr>
              <a:buNone/>
            </a:pPr>
            <a:r>
              <a:rPr lang="en-US" sz="2400" dirty="0">
                <a:solidFill>
                  <a:srgbClr val="33CCFF"/>
                </a:solidFill>
              </a:rPr>
              <a:t>	</a:t>
            </a:r>
            <a:r>
              <a:rPr lang="en-US" sz="2400" dirty="0" smtClean="0">
                <a:solidFill>
                  <a:srgbClr val="33CCFF"/>
                </a:solidFill>
              </a:rPr>
              <a:t>Superior </a:t>
            </a:r>
            <a:r>
              <a:rPr lang="en-US" sz="2400" dirty="0" err="1" smtClean="0">
                <a:solidFill>
                  <a:srgbClr val="33CCFF"/>
                </a:solidFill>
              </a:rPr>
              <a:t>Mediastinum</a:t>
            </a:r>
            <a:r>
              <a:rPr lang="en-US" sz="2400" dirty="0" smtClean="0">
                <a:solidFill>
                  <a:srgbClr val="33CCFF"/>
                </a:solidFill>
              </a:rPr>
              <a:t> </a:t>
            </a:r>
          </a:p>
          <a:p>
            <a:pPr>
              <a:buNone/>
            </a:pPr>
            <a:r>
              <a:rPr lang="en-US" sz="2400" dirty="0" smtClean="0">
                <a:solidFill>
                  <a:srgbClr val="33CCFF"/>
                </a:solidFill>
              </a:rPr>
              <a:t>	Pleural</a:t>
            </a:r>
          </a:p>
          <a:p>
            <a:pPr>
              <a:buNone/>
            </a:pPr>
            <a:r>
              <a:rPr lang="en-US" sz="2400" dirty="0" smtClean="0">
                <a:solidFill>
                  <a:srgbClr val="33CCFF"/>
                </a:solidFill>
              </a:rPr>
              <a:t>	</a:t>
            </a:r>
            <a:r>
              <a:rPr lang="en-US" sz="2400" dirty="0" err="1" smtClean="0">
                <a:solidFill>
                  <a:srgbClr val="33CCFF"/>
                </a:solidFill>
              </a:rPr>
              <a:t>Paricardial</a:t>
            </a:r>
            <a:r>
              <a:rPr lang="en-US" sz="2400" dirty="0" smtClean="0">
                <a:solidFill>
                  <a:srgbClr val="33CCFF"/>
                </a:solidFill>
              </a:rPr>
              <a:t> </a:t>
            </a:r>
          </a:p>
          <a:p>
            <a:pPr>
              <a:buNone/>
            </a:pPr>
            <a:r>
              <a:rPr lang="en-US" sz="2400" dirty="0" smtClean="0">
                <a:solidFill>
                  <a:srgbClr val="33CCFF"/>
                </a:solidFill>
              </a:rPr>
              <a:t>Abdominal </a:t>
            </a:r>
          </a:p>
          <a:p>
            <a:pPr>
              <a:buNone/>
            </a:pPr>
            <a:r>
              <a:rPr lang="en-US" sz="2400" dirty="0" smtClean="0">
                <a:solidFill>
                  <a:srgbClr val="33CCFF"/>
                </a:solidFill>
              </a:rPr>
              <a:t>Pelvic </a:t>
            </a:r>
            <a:endParaRPr lang="en-US" sz="2400" dirty="0">
              <a:solidFill>
                <a:srgbClr val="33CC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heckerboard(across)">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checkerboard(across)">
                                      <p:cBhvr>
                                        <p:cTn id="24" dur="500"/>
                                        <p:tgtEl>
                                          <p:spTgt spid="3">
                                            <p:txEl>
                                              <p:pRg st="7" end="7"/>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checkerboard(across)">
                                      <p:cBhvr>
                                        <p:cTn id="27" dur="500"/>
                                        <p:tgtEl>
                                          <p:spTgt spid="3">
                                            <p:txEl>
                                              <p:pRg st="8" end="8"/>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checkerboard(across)">
                                      <p:cBhvr>
                                        <p:cTn id="3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solidFill>
                  <a:srgbClr val="FFFF00"/>
                </a:solidFill>
              </a:rPr>
              <a:t>Name the organs in each cavity.</a:t>
            </a:r>
            <a:endParaRPr lang="en-US" dirty="0">
              <a:solidFill>
                <a:srgbClr val="FFFF00"/>
              </a:solidFill>
            </a:endParaRPr>
          </a:p>
        </p:txBody>
      </p:sp>
      <p:sp>
        <p:nvSpPr>
          <p:cNvPr id="7" name="Text Placeholder 6"/>
          <p:cNvSpPr>
            <a:spLocks noGrp="1"/>
          </p:cNvSpPr>
          <p:nvPr>
            <p:ph type="body" idx="1"/>
          </p:nvPr>
        </p:nvSpPr>
        <p:spPr/>
        <p:txBody>
          <a:bodyPr/>
          <a:lstStyle/>
          <a:p>
            <a:endParaRPr lang="en-US" dirty="0"/>
          </a:p>
        </p:txBody>
      </p:sp>
      <p:sp>
        <p:nvSpPr>
          <p:cNvPr id="9" name="Text Placeholder 8"/>
          <p:cNvSpPr>
            <a:spLocks noGrp="1"/>
          </p:cNvSpPr>
          <p:nvPr>
            <p:ph type="body" sz="half" idx="3"/>
          </p:nvPr>
        </p:nvSpPr>
        <p:spPr/>
        <p:txBody>
          <a:bodyPr/>
          <a:lstStyle/>
          <a:p>
            <a:endParaRPr lang="en-US"/>
          </a:p>
        </p:txBody>
      </p:sp>
      <p:sp>
        <p:nvSpPr>
          <p:cNvPr id="8" name="Content Placeholder 7"/>
          <p:cNvSpPr>
            <a:spLocks noGrp="1"/>
          </p:cNvSpPr>
          <p:nvPr>
            <p:ph sz="quarter" idx="2"/>
          </p:nvPr>
        </p:nvSpPr>
        <p:spPr/>
        <p:txBody>
          <a:bodyPr/>
          <a:lstStyle/>
          <a:p>
            <a:pPr marL="457200" indent="-457200">
              <a:buAutoNum type="arabicPeriod"/>
            </a:pPr>
            <a:r>
              <a:rPr lang="en-US" dirty="0" smtClean="0">
                <a:solidFill>
                  <a:srgbClr val="0000FF"/>
                </a:solidFill>
              </a:rPr>
              <a:t>Cranial</a:t>
            </a:r>
          </a:p>
          <a:p>
            <a:pPr marL="457200" indent="-457200">
              <a:buAutoNum type="arabicPeriod"/>
            </a:pPr>
            <a:r>
              <a:rPr lang="en-US" dirty="0" smtClean="0">
                <a:solidFill>
                  <a:srgbClr val="0000FF"/>
                </a:solidFill>
              </a:rPr>
              <a:t>Dorsal</a:t>
            </a:r>
          </a:p>
          <a:p>
            <a:pPr marL="457200" indent="-457200">
              <a:buAutoNum type="arabicPeriod"/>
            </a:pPr>
            <a:r>
              <a:rPr lang="en-US" dirty="0" smtClean="0">
                <a:solidFill>
                  <a:srgbClr val="0000FF"/>
                </a:solidFill>
              </a:rPr>
              <a:t>Vertebral</a:t>
            </a:r>
          </a:p>
          <a:p>
            <a:pPr marL="457200" indent="-457200">
              <a:buAutoNum type="arabicPeriod"/>
            </a:pPr>
            <a:r>
              <a:rPr lang="en-US" dirty="0" smtClean="0">
                <a:solidFill>
                  <a:srgbClr val="0000FF"/>
                </a:solidFill>
              </a:rPr>
              <a:t>Thoracic</a:t>
            </a:r>
          </a:p>
          <a:p>
            <a:pPr marL="457200" indent="-457200">
              <a:buAutoNum type="arabicPeriod"/>
            </a:pPr>
            <a:r>
              <a:rPr lang="en-US" dirty="0" smtClean="0">
                <a:solidFill>
                  <a:srgbClr val="0000FF"/>
                </a:solidFill>
              </a:rPr>
              <a:t>Diaphragm</a:t>
            </a:r>
          </a:p>
          <a:p>
            <a:pPr marL="457200" indent="-457200">
              <a:buAutoNum type="arabicPeriod"/>
            </a:pPr>
            <a:r>
              <a:rPr lang="en-US" dirty="0" smtClean="0">
                <a:solidFill>
                  <a:srgbClr val="0000FF"/>
                </a:solidFill>
              </a:rPr>
              <a:t>Abdominal</a:t>
            </a:r>
          </a:p>
          <a:p>
            <a:pPr marL="457200" indent="-457200">
              <a:buAutoNum type="arabicPeriod"/>
            </a:pPr>
            <a:r>
              <a:rPr lang="en-US" dirty="0" smtClean="0">
                <a:solidFill>
                  <a:srgbClr val="0000FF"/>
                </a:solidFill>
              </a:rPr>
              <a:t>Pelvic</a:t>
            </a:r>
            <a:endParaRPr lang="en-US" dirty="0">
              <a:solidFill>
                <a:srgbClr val="0000FF"/>
              </a:solidFill>
            </a:endParaRPr>
          </a:p>
        </p:txBody>
      </p:sp>
      <p:sp>
        <p:nvSpPr>
          <p:cNvPr id="10" name="Content Placeholder 9"/>
          <p:cNvSpPr>
            <a:spLocks noGrp="1"/>
          </p:cNvSpPr>
          <p:nvPr>
            <p:ph sz="quarter" idx="4"/>
          </p:nvPr>
        </p:nvSpPr>
        <p:spPr/>
        <p:txBody>
          <a:bodyPr/>
          <a:lstStyle/>
          <a:p>
            <a:endParaRPr lang="en-US"/>
          </a:p>
        </p:txBody>
      </p:sp>
      <p:pic>
        <p:nvPicPr>
          <p:cNvPr id="24580" name="Picture 4" descr="http://www.anatomycorner.com/intro/BodyCavity2_label.jpg"/>
          <p:cNvPicPr>
            <a:picLocks noChangeAspect="1" noChangeArrowheads="1"/>
          </p:cNvPicPr>
          <p:nvPr/>
        </p:nvPicPr>
        <p:blipFill>
          <a:blip r:embed="rId2" cstate="print"/>
          <a:srcRect/>
          <a:stretch>
            <a:fillRect/>
          </a:stretch>
        </p:blipFill>
        <p:spPr bwMode="auto">
          <a:xfrm>
            <a:off x="4572000" y="1371600"/>
            <a:ext cx="4191000" cy="511492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en-US" dirty="0" smtClean="0"/>
              <a:t>Movement Across Membranes</a:t>
            </a:r>
            <a:endParaRPr lang="en-US" dirty="0"/>
          </a:p>
        </p:txBody>
      </p:sp>
      <p:sp>
        <p:nvSpPr>
          <p:cNvPr id="3" name="Text Placeholder 2"/>
          <p:cNvSpPr>
            <a:spLocks noGrp="1"/>
          </p:cNvSpPr>
          <p:nvPr>
            <p:ph type="body" idx="1"/>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bg1"/>
                </a:solidFill>
              </a:rPr>
              <a:t>Osmosis</a:t>
            </a:r>
            <a:endParaRPr lang="en-US" dirty="0">
              <a:solidFill>
                <a:schemeClr val="bg1"/>
              </a:solidFill>
            </a:endParaRPr>
          </a:p>
        </p:txBody>
      </p:sp>
      <p:sp>
        <p:nvSpPr>
          <p:cNvPr id="5" name="Text Placeholder 4"/>
          <p:cNvSpPr>
            <a:spLocks noGrp="1"/>
          </p:cNvSpPr>
          <p:nvPr>
            <p:ph type="body" sz="half" idx="3"/>
          </p:nvPr>
        </p:nvSpPr>
        <p:spPr/>
        <p:style>
          <a:lnRef idx="1">
            <a:schemeClr val="accent1"/>
          </a:lnRef>
          <a:fillRef idx="2">
            <a:schemeClr val="accent1"/>
          </a:fillRef>
          <a:effectRef idx="1">
            <a:schemeClr val="accent1"/>
          </a:effectRef>
          <a:fontRef idx="minor">
            <a:schemeClr val="dk1"/>
          </a:fontRef>
        </p:style>
        <p:txBody>
          <a:bodyPr/>
          <a:lstStyle/>
          <a:p>
            <a:r>
              <a:rPr lang="en-US" dirty="0" smtClean="0">
                <a:solidFill>
                  <a:schemeClr val="bg1"/>
                </a:solidFill>
              </a:rPr>
              <a:t>Facilitated Diffusion</a:t>
            </a:r>
            <a:endParaRPr lang="en-US" dirty="0">
              <a:solidFill>
                <a:schemeClr val="bg1"/>
              </a:solidFill>
            </a:endParaRPr>
          </a:p>
        </p:txBody>
      </p:sp>
      <p:sp>
        <p:nvSpPr>
          <p:cNvPr id="4" name="Content Placeholder 3"/>
          <p:cNvSpPr>
            <a:spLocks noGrp="1"/>
          </p:cNvSpPr>
          <p:nvPr>
            <p:ph sz="quarter" idx="2"/>
          </p:nvPr>
        </p:nvSpPr>
        <p:spPr>
          <a:xfrm>
            <a:off x="457200" y="2362200"/>
            <a:ext cx="4040188" cy="4343400"/>
          </a:xfrm>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smtClean="0">
                <a:solidFill>
                  <a:schemeClr val="bg1"/>
                </a:solidFill>
              </a:rPr>
              <a:t>Diffusion of water across a </a:t>
            </a:r>
            <a:r>
              <a:rPr lang="en-US" sz="2800" dirty="0" err="1" smtClean="0">
                <a:solidFill>
                  <a:schemeClr val="bg1"/>
                </a:solidFill>
              </a:rPr>
              <a:t>semipermeable</a:t>
            </a:r>
            <a:r>
              <a:rPr lang="en-US" sz="2800" dirty="0" smtClean="0">
                <a:solidFill>
                  <a:schemeClr val="bg1"/>
                </a:solidFill>
              </a:rPr>
              <a:t> membrane from an area of </a:t>
            </a:r>
          </a:p>
          <a:p>
            <a:pPr>
              <a:buNone/>
            </a:pPr>
            <a:r>
              <a:rPr lang="en-US" sz="2800" dirty="0" smtClean="0">
                <a:solidFill>
                  <a:schemeClr val="bg1"/>
                </a:solidFill>
              </a:rPr>
              <a:t>    solute concentration to an area of </a:t>
            </a:r>
          </a:p>
          <a:p>
            <a:pPr>
              <a:buNone/>
            </a:pPr>
            <a:r>
              <a:rPr lang="en-US" sz="2800" dirty="0">
                <a:solidFill>
                  <a:schemeClr val="bg1"/>
                </a:solidFill>
              </a:rPr>
              <a:t> </a:t>
            </a:r>
            <a:r>
              <a:rPr lang="en-US" sz="2800" dirty="0" smtClean="0">
                <a:solidFill>
                  <a:schemeClr val="bg1"/>
                </a:solidFill>
              </a:rPr>
              <a:t>   solute concentration.</a:t>
            </a:r>
          </a:p>
          <a:p>
            <a:pPr>
              <a:buNone/>
            </a:pPr>
            <a:r>
              <a:rPr lang="en-US" sz="2800" dirty="0" smtClean="0">
                <a:solidFill>
                  <a:schemeClr val="bg1"/>
                </a:solidFill>
              </a:rPr>
              <a:t>Answer: Low to High</a:t>
            </a:r>
            <a:endParaRPr lang="en-US" sz="2800" dirty="0">
              <a:solidFill>
                <a:schemeClr val="bg1"/>
              </a:solidFill>
            </a:endParaRPr>
          </a:p>
        </p:txBody>
      </p:sp>
      <p:sp>
        <p:nvSpPr>
          <p:cNvPr id="6" name="Content Placeholder 5"/>
          <p:cNvSpPr>
            <a:spLocks noGrp="1"/>
          </p:cNvSpPr>
          <p:nvPr>
            <p:ph sz="quarter" idx="4"/>
          </p:nvPr>
        </p:nvSpPr>
        <p:spPr>
          <a:xfrm>
            <a:off x="4645025" y="2362200"/>
            <a:ext cx="4041775" cy="4343400"/>
          </a:xfrm>
          <a:ln/>
        </p:spPr>
        <p:style>
          <a:lnRef idx="1">
            <a:schemeClr val="accent5"/>
          </a:lnRef>
          <a:fillRef idx="2">
            <a:schemeClr val="accent5"/>
          </a:fillRef>
          <a:effectRef idx="1">
            <a:schemeClr val="accent5"/>
          </a:effectRef>
          <a:fontRef idx="minor">
            <a:schemeClr val="dk1"/>
          </a:fontRef>
        </p:style>
        <p:txBody>
          <a:bodyPr>
            <a:normAutofit/>
          </a:bodyPr>
          <a:lstStyle/>
          <a:p>
            <a:r>
              <a:rPr lang="en-US" sz="2800" dirty="0" smtClean="0">
                <a:solidFill>
                  <a:schemeClr val="bg1"/>
                </a:solidFill>
              </a:rPr>
              <a:t>Movement of a substance across a cell membrane from an area of                       </a:t>
            </a:r>
          </a:p>
          <a:p>
            <a:pPr>
              <a:buNone/>
            </a:pPr>
            <a:r>
              <a:rPr lang="en-US" sz="2800" dirty="0">
                <a:solidFill>
                  <a:schemeClr val="bg1"/>
                </a:solidFill>
              </a:rPr>
              <a:t> </a:t>
            </a:r>
            <a:r>
              <a:rPr lang="en-US" sz="2800" dirty="0" smtClean="0">
                <a:solidFill>
                  <a:schemeClr val="bg1"/>
                </a:solidFill>
              </a:rPr>
              <a:t>    concentration to an area of </a:t>
            </a:r>
          </a:p>
          <a:p>
            <a:pPr>
              <a:buNone/>
            </a:pPr>
            <a:r>
              <a:rPr lang="en-US" sz="2800" dirty="0">
                <a:solidFill>
                  <a:schemeClr val="bg1"/>
                </a:solidFill>
              </a:rPr>
              <a:t> </a:t>
            </a:r>
            <a:r>
              <a:rPr lang="en-US" sz="2800" dirty="0" smtClean="0">
                <a:solidFill>
                  <a:schemeClr val="bg1"/>
                </a:solidFill>
              </a:rPr>
              <a:t>    concentration.</a:t>
            </a:r>
          </a:p>
          <a:p>
            <a:pPr>
              <a:buNone/>
            </a:pPr>
            <a:r>
              <a:rPr lang="en-US" sz="2800" dirty="0" smtClean="0">
                <a:solidFill>
                  <a:schemeClr val="bg1"/>
                </a:solidFill>
              </a:rPr>
              <a:t>Answer: High to Low</a:t>
            </a:r>
          </a:p>
        </p:txBody>
      </p:sp>
      <p:cxnSp>
        <p:nvCxnSpPr>
          <p:cNvPr id="10" name="Straight Connector 9"/>
          <p:cNvCxnSpPr/>
          <p:nvPr/>
        </p:nvCxnSpPr>
        <p:spPr>
          <a:xfrm>
            <a:off x="6858000" y="4038600"/>
            <a:ext cx="144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743200" y="48006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62200" y="4419600"/>
            <a:ext cx="1524000" cy="0"/>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a:off x="6477000" y="4953000"/>
            <a:ext cx="1447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410200"/>
            <a:ext cx="1295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heckerboard(across)">
                                      <p:cBhvr>
                                        <p:cTn id="1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rgbClr val="FFC000"/>
                </a:solidFill>
              </a:rPr>
              <a:t>Measurement</a:t>
            </a:r>
            <a:endParaRPr lang="en-US" dirty="0">
              <a:solidFill>
                <a:srgbClr val="FFC000"/>
              </a:solidFill>
            </a:endParaRPr>
          </a:p>
        </p:txBody>
      </p:sp>
      <p:sp>
        <p:nvSpPr>
          <p:cNvPr id="10" name="TextBox 9"/>
          <p:cNvSpPr txBox="1"/>
          <p:nvPr/>
        </p:nvSpPr>
        <p:spPr>
          <a:xfrm>
            <a:off x="0" y="1676400"/>
            <a:ext cx="3124200" cy="369332"/>
          </a:xfrm>
          <a:prstGeom prst="rect">
            <a:avLst/>
          </a:prstGeom>
          <a:noFill/>
        </p:spPr>
        <p:txBody>
          <a:bodyPr wrap="square" rtlCol="0">
            <a:spAutoFit/>
          </a:bodyPr>
          <a:lstStyle/>
          <a:p>
            <a:r>
              <a:rPr lang="en-US" dirty="0" smtClean="0">
                <a:solidFill>
                  <a:srgbClr val="FF0000"/>
                </a:solidFill>
              </a:rPr>
              <a:t>1 kilometer (km) is equal to  </a:t>
            </a:r>
            <a:endParaRPr lang="en-US" dirty="0">
              <a:solidFill>
                <a:srgbClr val="FF0000"/>
              </a:solidFill>
            </a:endParaRPr>
          </a:p>
        </p:txBody>
      </p:sp>
      <p:sp>
        <p:nvSpPr>
          <p:cNvPr id="11" name="TextBox 10"/>
          <p:cNvSpPr txBox="1"/>
          <p:nvPr/>
        </p:nvSpPr>
        <p:spPr>
          <a:xfrm>
            <a:off x="0" y="3048000"/>
            <a:ext cx="3886200" cy="369332"/>
          </a:xfrm>
          <a:prstGeom prst="rect">
            <a:avLst/>
          </a:prstGeom>
          <a:noFill/>
        </p:spPr>
        <p:txBody>
          <a:bodyPr wrap="square" rtlCol="0">
            <a:spAutoFit/>
          </a:bodyPr>
          <a:lstStyle/>
          <a:p>
            <a:r>
              <a:rPr lang="en-US" dirty="0" smtClean="0">
                <a:solidFill>
                  <a:schemeClr val="tx2">
                    <a:lumMod val="60000"/>
                    <a:lumOff val="40000"/>
                  </a:schemeClr>
                </a:solidFill>
              </a:rPr>
              <a:t>1 centimeter (cm) is equal to</a:t>
            </a:r>
            <a:endParaRPr lang="en-US" dirty="0">
              <a:solidFill>
                <a:schemeClr val="tx2">
                  <a:lumMod val="60000"/>
                  <a:lumOff val="40000"/>
                </a:schemeClr>
              </a:solidFill>
            </a:endParaRPr>
          </a:p>
        </p:txBody>
      </p:sp>
      <p:sp>
        <p:nvSpPr>
          <p:cNvPr id="12" name="TextBox 11"/>
          <p:cNvSpPr txBox="1"/>
          <p:nvPr/>
        </p:nvSpPr>
        <p:spPr>
          <a:xfrm>
            <a:off x="0" y="2362200"/>
            <a:ext cx="3733800" cy="369332"/>
          </a:xfrm>
          <a:prstGeom prst="rect">
            <a:avLst/>
          </a:prstGeom>
          <a:noFill/>
        </p:spPr>
        <p:txBody>
          <a:bodyPr wrap="square" rtlCol="0">
            <a:spAutoFit/>
          </a:bodyPr>
          <a:lstStyle/>
          <a:p>
            <a:r>
              <a:rPr lang="en-US" dirty="0" smtClean="0">
                <a:solidFill>
                  <a:srgbClr val="FFFF00"/>
                </a:solidFill>
              </a:rPr>
              <a:t>1 millimeter ( mm) is equal to</a:t>
            </a:r>
            <a:endParaRPr lang="en-US" dirty="0">
              <a:solidFill>
                <a:srgbClr val="FFFF00"/>
              </a:solidFill>
            </a:endParaRPr>
          </a:p>
        </p:txBody>
      </p:sp>
      <p:sp>
        <p:nvSpPr>
          <p:cNvPr id="13" name="TextBox 12"/>
          <p:cNvSpPr txBox="1"/>
          <p:nvPr/>
        </p:nvSpPr>
        <p:spPr>
          <a:xfrm>
            <a:off x="0" y="3733800"/>
            <a:ext cx="3124200" cy="369332"/>
          </a:xfrm>
          <a:prstGeom prst="rect">
            <a:avLst/>
          </a:prstGeom>
          <a:noFill/>
        </p:spPr>
        <p:txBody>
          <a:bodyPr wrap="square" rtlCol="0">
            <a:spAutoFit/>
          </a:bodyPr>
          <a:lstStyle/>
          <a:p>
            <a:r>
              <a:rPr lang="en-US" dirty="0" smtClean="0">
                <a:solidFill>
                  <a:schemeClr val="accent6">
                    <a:lumMod val="75000"/>
                  </a:schemeClr>
                </a:solidFill>
              </a:rPr>
              <a:t>1 micrometer( um) is equal to  </a:t>
            </a:r>
            <a:endParaRPr lang="en-US" dirty="0">
              <a:solidFill>
                <a:schemeClr val="accent6">
                  <a:lumMod val="75000"/>
                </a:schemeClr>
              </a:solidFill>
            </a:endParaRPr>
          </a:p>
        </p:txBody>
      </p:sp>
      <p:sp>
        <p:nvSpPr>
          <p:cNvPr id="14" name="TextBox 13"/>
          <p:cNvSpPr txBox="1"/>
          <p:nvPr/>
        </p:nvSpPr>
        <p:spPr>
          <a:xfrm>
            <a:off x="5638800" y="3048000"/>
            <a:ext cx="3200400" cy="381000"/>
          </a:xfrm>
          <a:prstGeom prst="rect">
            <a:avLst/>
          </a:prstGeom>
          <a:noFill/>
        </p:spPr>
        <p:txBody>
          <a:bodyPr wrap="square" rtlCol="0">
            <a:spAutoFit/>
          </a:bodyPr>
          <a:lstStyle/>
          <a:p>
            <a:r>
              <a:rPr lang="en-US" dirty="0" smtClean="0">
                <a:solidFill>
                  <a:srgbClr val="00B0F0"/>
                </a:solidFill>
              </a:rPr>
              <a:t>1000 meters</a:t>
            </a:r>
            <a:endParaRPr lang="en-US" dirty="0">
              <a:solidFill>
                <a:srgbClr val="00B0F0"/>
              </a:solidFill>
            </a:endParaRPr>
          </a:p>
        </p:txBody>
      </p:sp>
      <p:sp>
        <p:nvSpPr>
          <p:cNvPr id="15" name="TextBox 14"/>
          <p:cNvSpPr txBox="1"/>
          <p:nvPr/>
        </p:nvSpPr>
        <p:spPr>
          <a:xfrm>
            <a:off x="5715000" y="3810000"/>
            <a:ext cx="2438400" cy="369332"/>
          </a:xfrm>
          <a:prstGeom prst="rect">
            <a:avLst/>
          </a:prstGeom>
          <a:noFill/>
        </p:spPr>
        <p:txBody>
          <a:bodyPr wrap="square" rtlCol="0">
            <a:spAutoFit/>
          </a:bodyPr>
          <a:lstStyle/>
          <a:p>
            <a:r>
              <a:rPr lang="en-US" dirty="0" smtClean="0">
                <a:solidFill>
                  <a:srgbClr val="7030A0"/>
                </a:solidFill>
              </a:rPr>
              <a:t>.01 meters</a:t>
            </a:r>
            <a:endParaRPr lang="en-US" dirty="0">
              <a:solidFill>
                <a:srgbClr val="7030A0"/>
              </a:solidFill>
            </a:endParaRPr>
          </a:p>
        </p:txBody>
      </p:sp>
      <p:sp>
        <p:nvSpPr>
          <p:cNvPr id="16" name="TextBox 15"/>
          <p:cNvSpPr txBox="1"/>
          <p:nvPr/>
        </p:nvSpPr>
        <p:spPr>
          <a:xfrm>
            <a:off x="5715000" y="2362200"/>
            <a:ext cx="2971800" cy="369332"/>
          </a:xfrm>
          <a:prstGeom prst="rect">
            <a:avLst/>
          </a:prstGeom>
          <a:noFill/>
        </p:spPr>
        <p:txBody>
          <a:bodyPr wrap="square" rtlCol="0">
            <a:spAutoFit/>
          </a:bodyPr>
          <a:lstStyle/>
          <a:p>
            <a:r>
              <a:rPr lang="en-US" dirty="0" smtClean="0">
                <a:solidFill>
                  <a:srgbClr val="00FF00"/>
                </a:solidFill>
              </a:rPr>
              <a:t>0.001 meters</a:t>
            </a:r>
            <a:endParaRPr lang="en-US" dirty="0">
              <a:solidFill>
                <a:srgbClr val="00FF00"/>
              </a:solidFill>
            </a:endParaRPr>
          </a:p>
        </p:txBody>
      </p:sp>
      <p:sp>
        <p:nvSpPr>
          <p:cNvPr id="17" name="TextBox 16"/>
          <p:cNvSpPr txBox="1"/>
          <p:nvPr/>
        </p:nvSpPr>
        <p:spPr>
          <a:xfrm>
            <a:off x="5638800" y="1752600"/>
            <a:ext cx="2667000" cy="369332"/>
          </a:xfrm>
          <a:prstGeom prst="rect">
            <a:avLst/>
          </a:prstGeom>
          <a:noFill/>
        </p:spPr>
        <p:txBody>
          <a:bodyPr wrap="square" rtlCol="0">
            <a:spAutoFit/>
          </a:bodyPr>
          <a:lstStyle/>
          <a:p>
            <a:r>
              <a:rPr lang="en-US" dirty="0" smtClean="0">
                <a:solidFill>
                  <a:schemeClr val="accent5">
                    <a:lumMod val="75000"/>
                  </a:schemeClr>
                </a:solidFill>
              </a:rPr>
              <a:t>0.000001 meters</a:t>
            </a:r>
            <a:endParaRPr lang="en-US" dirty="0">
              <a:solidFill>
                <a:schemeClr val="accent5">
                  <a:lumMod val="75000"/>
                </a:schemeClr>
              </a:solidFill>
            </a:endParaRPr>
          </a:p>
        </p:txBody>
      </p:sp>
      <p:cxnSp>
        <p:nvCxnSpPr>
          <p:cNvPr id="19" name="Straight Connector 18"/>
          <p:cNvCxnSpPr>
            <a:endCxn id="14" idx="1"/>
          </p:cNvCxnSpPr>
          <p:nvPr/>
        </p:nvCxnSpPr>
        <p:spPr>
          <a:xfrm>
            <a:off x="2971800" y="1905000"/>
            <a:ext cx="2667000" cy="1333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971800" y="2514600"/>
            <a:ext cx="259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a:endCxn id="15" idx="1"/>
          </p:cNvCxnSpPr>
          <p:nvPr/>
        </p:nvCxnSpPr>
        <p:spPr>
          <a:xfrm>
            <a:off x="3048000" y="3276600"/>
            <a:ext cx="2667000" cy="71806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3" idx="3"/>
          </p:cNvCxnSpPr>
          <p:nvPr/>
        </p:nvCxnSpPr>
        <p:spPr>
          <a:xfrm flipV="1">
            <a:off x="3124200" y="1981200"/>
            <a:ext cx="2362200" cy="193726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500" fill="hold"/>
                                        <p:tgtEl>
                                          <p:spTgt spid="21"/>
                                        </p:tgtEl>
                                        <p:attrNameLst>
                                          <p:attrName>ppt_x</p:attrName>
                                        </p:attrNameLst>
                                      </p:cBhvr>
                                      <p:tavLst>
                                        <p:tav tm="0">
                                          <p:val>
                                            <p:strVal val="#ppt_x"/>
                                          </p:val>
                                        </p:tav>
                                        <p:tav tm="100000">
                                          <p:val>
                                            <p:strVal val="#ppt_x"/>
                                          </p:val>
                                        </p:tav>
                                      </p:tavLst>
                                    </p:anim>
                                    <p:anim calcmode="lin" valueType="num">
                                      <p:cBhvr additive="base">
                                        <p:cTn id="1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8000"/>
                </a:solidFill>
              </a:rPr>
              <a:t>Measurement</a:t>
            </a:r>
            <a:r>
              <a:rPr lang="en-US" dirty="0" smtClean="0"/>
              <a:t> </a:t>
            </a:r>
            <a:endParaRPr lang="en-US" dirty="0"/>
          </a:p>
        </p:txBody>
      </p:sp>
      <p:sp>
        <p:nvSpPr>
          <p:cNvPr id="3" name="Content Placeholder 2"/>
          <p:cNvSpPr>
            <a:spLocks noGrp="1"/>
          </p:cNvSpPr>
          <p:nvPr>
            <p:ph idx="1"/>
          </p:nvPr>
        </p:nvSpPr>
        <p:spPr/>
        <p:txBody>
          <a:bodyPr/>
          <a:lstStyle/>
          <a:p>
            <a:pPr>
              <a:buNone/>
            </a:pPr>
            <a:r>
              <a:rPr lang="en-US" dirty="0" smtClean="0">
                <a:solidFill>
                  <a:schemeClr val="bg1"/>
                </a:solidFill>
              </a:rPr>
              <a:t>Two kilograms is _______ grams. </a:t>
            </a:r>
          </a:p>
          <a:p>
            <a:pPr>
              <a:buNone/>
            </a:pPr>
            <a:r>
              <a:rPr lang="en-US" dirty="0" smtClean="0">
                <a:solidFill>
                  <a:schemeClr val="bg1"/>
                </a:solidFill>
              </a:rPr>
              <a:t>Answer: 2,000 grams. </a:t>
            </a:r>
          </a:p>
          <a:p>
            <a:pPr>
              <a:buNone/>
            </a:pPr>
            <a:r>
              <a:rPr lang="en-US" dirty="0" smtClean="0">
                <a:solidFill>
                  <a:schemeClr val="bg1"/>
                </a:solidFill>
              </a:rPr>
              <a:t>Three decagrams is _______ grams.</a:t>
            </a:r>
          </a:p>
          <a:p>
            <a:pPr>
              <a:buNone/>
            </a:pPr>
            <a:r>
              <a:rPr lang="en-US" dirty="0" smtClean="0">
                <a:solidFill>
                  <a:schemeClr val="bg1"/>
                </a:solidFill>
              </a:rPr>
              <a:t>Answer : 30 grams.  </a:t>
            </a:r>
          </a:p>
          <a:p>
            <a:pPr>
              <a:buNone/>
            </a:pPr>
            <a:r>
              <a:rPr lang="en-US" dirty="0" smtClean="0">
                <a:solidFill>
                  <a:schemeClr val="bg1"/>
                </a:solidFill>
              </a:rPr>
              <a:t>A milligram is ______ gram.</a:t>
            </a:r>
          </a:p>
          <a:p>
            <a:pPr>
              <a:buNone/>
            </a:pPr>
            <a:r>
              <a:rPr lang="en-US" dirty="0" smtClean="0">
                <a:solidFill>
                  <a:schemeClr val="bg1"/>
                </a:solidFill>
              </a:rPr>
              <a:t>Answer: 1/1000 of a gram. </a:t>
            </a:r>
          </a:p>
          <a:p>
            <a:pPr>
              <a:buNone/>
            </a:pPr>
            <a:r>
              <a:rPr lang="en-US" dirty="0" smtClean="0">
                <a:solidFill>
                  <a:schemeClr val="bg1"/>
                </a:solidFill>
              </a:rPr>
              <a:t> </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Measurement</a:t>
            </a:r>
            <a:endParaRPr lang="en-US" dirty="0">
              <a:solidFill>
                <a:srgbClr val="FF0000"/>
              </a:solidFill>
            </a:endParaRPr>
          </a:p>
        </p:txBody>
      </p:sp>
      <p:sp>
        <p:nvSpPr>
          <p:cNvPr id="3" name="Content Placeholder 2"/>
          <p:cNvSpPr>
            <a:spLocks noGrp="1"/>
          </p:cNvSpPr>
          <p:nvPr>
            <p:ph sz="half" idx="1"/>
          </p:nvPr>
        </p:nvSpPr>
        <p:spPr/>
        <p:txBody>
          <a:bodyPr>
            <a:normAutofit lnSpcReduction="10000"/>
          </a:bodyPr>
          <a:lstStyle/>
          <a:p>
            <a:pPr marL="514350" indent="-514350">
              <a:buAutoNum type="arabicPeriod" startAt="20"/>
            </a:pPr>
            <a:r>
              <a:rPr lang="en-US" dirty="0" smtClean="0">
                <a:solidFill>
                  <a:schemeClr val="tx2">
                    <a:lumMod val="60000"/>
                    <a:lumOff val="40000"/>
                  </a:schemeClr>
                </a:solidFill>
              </a:rPr>
              <a:t>How many centimeters in 53 inches?</a:t>
            </a:r>
            <a:endParaRPr lang="en-US" dirty="0">
              <a:solidFill>
                <a:schemeClr val="tx2">
                  <a:lumMod val="60000"/>
                  <a:lumOff val="40000"/>
                </a:schemeClr>
              </a:solidFill>
            </a:endParaRPr>
          </a:p>
          <a:p>
            <a:pPr marL="514350" indent="-514350">
              <a:buNone/>
            </a:pPr>
            <a:r>
              <a:rPr lang="en-US" dirty="0" smtClean="0">
                <a:solidFill>
                  <a:schemeClr val="tx2">
                    <a:lumMod val="60000"/>
                    <a:lumOff val="40000"/>
                  </a:schemeClr>
                </a:solidFill>
              </a:rPr>
              <a:t>Answer: 134.62 cm             ( 2.54  x 53  = 134.62 ) </a:t>
            </a:r>
          </a:p>
          <a:p>
            <a:pPr marL="514350" indent="-514350">
              <a:buNone/>
            </a:pPr>
            <a:r>
              <a:rPr lang="en-US" dirty="0" smtClean="0">
                <a:solidFill>
                  <a:schemeClr val="tx2">
                    <a:lumMod val="60000"/>
                    <a:lumOff val="40000"/>
                  </a:schemeClr>
                </a:solidFill>
              </a:rPr>
              <a:t>21. Convert 185 lbs to kilograms </a:t>
            </a:r>
          </a:p>
          <a:p>
            <a:pPr marL="514350" indent="-514350">
              <a:buNone/>
            </a:pPr>
            <a:r>
              <a:rPr lang="en-US" dirty="0" smtClean="0">
                <a:solidFill>
                  <a:schemeClr val="tx2">
                    <a:lumMod val="60000"/>
                    <a:lumOff val="40000"/>
                  </a:schemeClr>
                </a:solidFill>
              </a:rPr>
              <a:t>Answer: 84.09 kilograms   ( 185/2.2 = 84.09 </a:t>
            </a:r>
            <a:r>
              <a:rPr lang="en-US" dirty="0" smtClean="0"/>
              <a:t>)</a:t>
            </a:r>
          </a:p>
        </p:txBody>
      </p:sp>
      <p:sp>
        <p:nvSpPr>
          <p:cNvPr id="5" name="Content Placeholder 4"/>
          <p:cNvSpPr>
            <a:spLocks noGrp="1"/>
          </p:cNvSpPr>
          <p:nvPr>
            <p:ph sz="half" idx="2"/>
          </p:nvPr>
        </p:nvSpPr>
        <p:spPr/>
        <p:txBody>
          <a:bodyPr>
            <a:normAutofit lnSpcReduction="10000"/>
          </a:bodyPr>
          <a:lstStyle/>
          <a:p>
            <a:endParaRPr lang="en-US"/>
          </a:p>
        </p:txBody>
      </p:sp>
      <p:pic>
        <p:nvPicPr>
          <p:cNvPr id="17410" name="Picture 2" descr="http://www.psychologytoday.com/files/u375/scales.jpg"/>
          <p:cNvPicPr>
            <a:picLocks noChangeAspect="1" noChangeArrowheads="1"/>
          </p:cNvPicPr>
          <p:nvPr/>
        </p:nvPicPr>
        <p:blipFill>
          <a:blip r:embed="rId2" cstate="print"/>
          <a:srcRect/>
          <a:stretch>
            <a:fillRect/>
          </a:stretch>
        </p:blipFill>
        <p:spPr bwMode="auto">
          <a:xfrm>
            <a:off x="4572000" y="1600200"/>
            <a:ext cx="4257675" cy="487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Matching</a:t>
            </a:r>
            <a:endParaRPr lang="en-US" dirty="0">
              <a:solidFill>
                <a:srgbClr val="FFFF00"/>
              </a:solidFill>
            </a:endParaRPr>
          </a:p>
        </p:txBody>
      </p:sp>
      <p:sp>
        <p:nvSpPr>
          <p:cNvPr id="3" name="Content Placeholder 2"/>
          <p:cNvSpPr>
            <a:spLocks noGrp="1"/>
          </p:cNvSpPr>
          <p:nvPr>
            <p:ph sz="half" idx="1"/>
          </p:nvPr>
        </p:nvSpPr>
        <p:spPr/>
        <p:txBody>
          <a:bodyPr>
            <a:normAutofit fontScale="92500"/>
          </a:bodyPr>
          <a:lstStyle/>
          <a:p>
            <a:r>
              <a:rPr lang="en-US" dirty="0" smtClean="0">
                <a:solidFill>
                  <a:schemeClr val="bg1"/>
                </a:solidFill>
              </a:rPr>
              <a:t>Frontal (</a:t>
            </a:r>
            <a:r>
              <a:rPr lang="en-US" dirty="0" err="1" smtClean="0">
                <a:solidFill>
                  <a:schemeClr val="bg1"/>
                </a:solidFill>
              </a:rPr>
              <a:t>Cornal</a:t>
            </a:r>
            <a:r>
              <a:rPr lang="en-US" dirty="0" smtClean="0">
                <a:solidFill>
                  <a:schemeClr val="bg1"/>
                </a:solidFill>
              </a:rPr>
              <a:t>)</a:t>
            </a:r>
          </a:p>
          <a:p>
            <a:endParaRPr lang="en-US" dirty="0" smtClean="0"/>
          </a:p>
          <a:p>
            <a:r>
              <a:rPr lang="en-US" dirty="0" smtClean="0">
                <a:solidFill>
                  <a:schemeClr val="bg1"/>
                </a:solidFill>
              </a:rPr>
              <a:t>Median (</a:t>
            </a:r>
            <a:r>
              <a:rPr lang="en-US" dirty="0" err="1" smtClean="0">
                <a:solidFill>
                  <a:schemeClr val="bg1"/>
                </a:solidFill>
              </a:rPr>
              <a:t>Sagittal</a:t>
            </a:r>
            <a:r>
              <a:rPr lang="en-US" dirty="0" smtClean="0">
                <a:solidFill>
                  <a:schemeClr val="bg1"/>
                </a:solidFill>
              </a:rPr>
              <a:t>)</a:t>
            </a:r>
          </a:p>
          <a:p>
            <a:endParaRPr lang="en-US" dirty="0" smtClean="0"/>
          </a:p>
          <a:p>
            <a:r>
              <a:rPr lang="en-US" dirty="0" smtClean="0">
                <a:solidFill>
                  <a:schemeClr val="bg1"/>
                </a:solidFill>
              </a:rPr>
              <a:t>Transverse (Horizontal) </a:t>
            </a:r>
          </a:p>
          <a:p>
            <a:endParaRPr lang="en-US" dirty="0" smtClean="0"/>
          </a:p>
          <a:p>
            <a:r>
              <a:rPr lang="en-US" dirty="0" err="1" smtClean="0">
                <a:solidFill>
                  <a:schemeClr val="bg1"/>
                </a:solidFill>
              </a:rPr>
              <a:t>Parasagittal</a:t>
            </a:r>
            <a:endParaRPr lang="en-US" dirty="0">
              <a:solidFill>
                <a:schemeClr val="bg1"/>
              </a:solidFill>
            </a:endParaRPr>
          </a:p>
        </p:txBody>
      </p:sp>
      <p:sp>
        <p:nvSpPr>
          <p:cNvPr id="4" name="Content Placeholder 3"/>
          <p:cNvSpPr>
            <a:spLocks noGrp="1"/>
          </p:cNvSpPr>
          <p:nvPr>
            <p:ph sz="half" idx="2"/>
          </p:nvPr>
        </p:nvSpPr>
        <p:spPr/>
        <p:txBody>
          <a:bodyPr>
            <a:normAutofit fontScale="92500"/>
          </a:bodyPr>
          <a:lstStyle/>
          <a:p>
            <a:r>
              <a:rPr lang="en-US" dirty="0" smtClean="0">
                <a:solidFill>
                  <a:schemeClr val="bg1"/>
                </a:solidFill>
              </a:rPr>
              <a:t>Divides body into left and right (equal parts).</a:t>
            </a:r>
          </a:p>
          <a:p>
            <a:r>
              <a:rPr lang="en-US" dirty="0" smtClean="0">
                <a:solidFill>
                  <a:schemeClr val="bg1"/>
                </a:solidFill>
              </a:rPr>
              <a:t>Separates into superior and inferior parts (doesn’t have to be equal).</a:t>
            </a:r>
          </a:p>
          <a:p>
            <a:r>
              <a:rPr lang="en-US" dirty="0" smtClean="0">
                <a:solidFill>
                  <a:schemeClr val="bg1"/>
                </a:solidFill>
              </a:rPr>
              <a:t>Separates body into unequal left and right parts.</a:t>
            </a:r>
          </a:p>
          <a:p>
            <a:r>
              <a:rPr lang="en-US" dirty="0" smtClean="0">
                <a:solidFill>
                  <a:schemeClr val="bg1"/>
                </a:solidFill>
              </a:rPr>
              <a:t>Separates body into anterior and posterior.  </a:t>
            </a:r>
          </a:p>
        </p:txBody>
      </p:sp>
      <p:cxnSp>
        <p:nvCxnSpPr>
          <p:cNvPr id="10" name="Straight Connector 9"/>
          <p:cNvCxnSpPr/>
          <p:nvPr/>
        </p:nvCxnSpPr>
        <p:spPr>
          <a:xfrm rot="16200000" flipH="1">
            <a:off x="2590800" y="2743200"/>
            <a:ext cx="3352800" cy="1828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505200" y="1828800"/>
            <a:ext cx="1447800" cy="914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4229100" y="2705100"/>
            <a:ext cx="1066800" cy="838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2819400" y="4114800"/>
            <a:ext cx="2362200" cy="381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500" fill="hold"/>
                                        <p:tgtEl>
                                          <p:spTgt spid="16"/>
                                        </p:tgtEl>
                                        <p:attrNameLst>
                                          <p:attrName>ppt_x</p:attrName>
                                        </p:attrNameLst>
                                      </p:cBhvr>
                                      <p:tavLst>
                                        <p:tav tm="0">
                                          <p:val>
                                            <p:strVal val="#ppt_x"/>
                                          </p:val>
                                        </p:tav>
                                        <p:tav tm="100000">
                                          <p:val>
                                            <p:strVal val="#ppt_x"/>
                                          </p:val>
                                        </p:tav>
                                      </p:tavLst>
                                    </p:anim>
                                    <p:anim calcmode="lin" valueType="num">
                                      <p:cBhvr additive="base">
                                        <p:cTn id="2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FFFF"/>
                </a:solidFill>
              </a:rPr>
              <a:t>Name the Plane</a:t>
            </a:r>
            <a:endParaRPr lang="en-US" dirty="0">
              <a:solidFill>
                <a:srgbClr val="00FFFF"/>
              </a:solidFill>
            </a:endParaRPr>
          </a:p>
        </p:txBody>
      </p:sp>
      <p:sp>
        <p:nvSpPr>
          <p:cNvPr id="3" name="Content Placeholder 2"/>
          <p:cNvSpPr>
            <a:spLocks noGrp="1"/>
          </p:cNvSpPr>
          <p:nvPr>
            <p:ph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sp>
        <p:nvSpPr>
          <p:cNvPr id="8" name="Rectangle 7"/>
          <p:cNvSpPr/>
          <p:nvPr/>
        </p:nvSpPr>
        <p:spPr>
          <a:xfrm rot="2252071">
            <a:off x="-253060" y="3165869"/>
            <a:ext cx="5443270" cy="923330"/>
          </a:xfrm>
          <a:prstGeom prst="rect">
            <a:avLst/>
          </a:prstGeom>
          <a:noFill/>
        </p:spPr>
        <p:txBody>
          <a:bodyPr wrap="square" lIns="91440" tIns="45720" rIns="91440" bIns="45720">
            <a:spAutoFit/>
          </a:bodyPr>
          <a:lstStyle/>
          <a:p>
            <a:pPr algn="ctr"/>
            <a:r>
              <a:rPr lang="en-US" sz="5400" b="1" cap="none" spc="0"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Midsaggital</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0658" name="Picture 2" descr="http://img.medscape.com/pi/emed/ckb/emergency_medicine/756148-810904-781.jpg"/>
          <p:cNvPicPr>
            <a:picLocks noChangeAspect="1" noChangeArrowheads="1"/>
          </p:cNvPicPr>
          <p:nvPr/>
        </p:nvPicPr>
        <p:blipFill>
          <a:blip r:embed="rId2" cstate="print"/>
          <a:srcRect/>
          <a:stretch>
            <a:fillRect/>
          </a:stretch>
        </p:blipFill>
        <p:spPr bwMode="auto">
          <a:xfrm>
            <a:off x="4267200" y="1447800"/>
            <a:ext cx="4629150" cy="495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70C0"/>
                </a:solidFill>
              </a:rPr>
              <a:t>Name the Plane</a:t>
            </a:r>
            <a:r>
              <a:rPr lang="en-US" dirty="0" smtClean="0"/>
              <a:t>.</a:t>
            </a:r>
            <a:endParaRPr lang="en-US" dirty="0"/>
          </a:p>
        </p:txBody>
      </p:sp>
      <p:pic>
        <p:nvPicPr>
          <p:cNvPr id="29698" name="Picture 2" descr=" ">
            <a:hlinkClick r:id="rId2"/>
          </p:cNvPr>
          <p:cNvPicPr>
            <a:picLocks noChangeAspect="1" noChangeArrowheads="1"/>
          </p:cNvPicPr>
          <p:nvPr/>
        </p:nvPicPr>
        <p:blipFill>
          <a:blip r:embed="rId3" cstate="print"/>
          <a:srcRect/>
          <a:stretch>
            <a:fillRect/>
          </a:stretch>
        </p:blipFill>
        <p:spPr bwMode="auto">
          <a:xfrm>
            <a:off x="685800" y="1524000"/>
            <a:ext cx="7620000" cy="5160818"/>
          </a:xfrm>
          <a:prstGeom prst="rect">
            <a:avLst/>
          </a:prstGeom>
          <a:noFill/>
        </p:spPr>
      </p:pic>
      <p:sp>
        <p:nvSpPr>
          <p:cNvPr id="7" name="Rectangle 6"/>
          <p:cNvSpPr/>
          <p:nvPr/>
        </p:nvSpPr>
        <p:spPr>
          <a:xfrm>
            <a:off x="1066800" y="2967334"/>
            <a:ext cx="6781799"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Transverse!</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6600FF"/>
                </a:solidFill>
              </a:rPr>
              <a:t>Name the Plane</a:t>
            </a:r>
            <a:r>
              <a:rPr lang="en-US" dirty="0" smtClean="0"/>
              <a:t>.</a:t>
            </a:r>
            <a:endParaRPr lang="en-US" dirty="0"/>
          </a:p>
        </p:txBody>
      </p:sp>
      <p:pic>
        <p:nvPicPr>
          <p:cNvPr id="33794" name="Picture 2" descr="http://www.vertebr.ae/Blog/wp-content/uploads/2008/07/biomimetics-human-spine-x-ray-mri-scan.jpg"/>
          <p:cNvPicPr>
            <a:picLocks noChangeAspect="1" noChangeArrowheads="1"/>
          </p:cNvPicPr>
          <p:nvPr/>
        </p:nvPicPr>
        <p:blipFill>
          <a:blip r:embed="rId2" cstate="print"/>
          <a:srcRect/>
          <a:stretch>
            <a:fillRect/>
          </a:stretch>
        </p:blipFill>
        <p:spPr bwMode="auto">
          <a:xfrm>
            <a:off x="1828800" y="1524000"/>
            <a:ext cx="5410200" cy="5334000"/>
          </a:xfrm>
          <a:prstGeom prst="rect">
            <a:avLst/>
          </a:prstGeom>
          <a:noFill/>
        </p:spPr>
      </p:pic>
      <p:sp>
        <p:nvSpPr>
          <p:cNvPr id="4" name="Rectangle 3"/>
          <p:cNvSpPr/>
          <p:nvPr/>
        </p:nvSpPr>
        <p:spPr>
          <a:xfrm rot="970828">
            <a:off x="1219200" y="2967334"/>
            <a:ext cx="6781800" cy="923330"/>
          </a:xfrm>
          <a:prstGeom prst="rect">
            <a:avLst/>
          </a:prstGeom>
          <a:noFill/>
        </p:spPr>
        <p:txBody>
          <a:bodyPr wrap="square" lIns="91440" tIns="45720" rIns="91440" bIns="45720">
            <a:spAutoFit/>
          </a:bodyPr>
          <a:lstStyle/>
          <a:p>
            <a:pPr algn="ctr"/>
            <a:r>
              <a:rPr lang="en-US" sz="5400" b="1" cap="none" spc="50" dirty="0" err="1"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Midsagittal</a:t>
            </a:r>
            <a:r>
              <a:rPr lang="en-US" sz="5400" b="1" cap="none"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endParaRPr lang="en-US" sz="5400" b="1" cap="none"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66"/>
                </a:solidFill>
              </a:rPr>
              <a:t>Name the Plane.</a:t>
            </a:r>
            <a:endParaRPr lang="en-US" dirty="0">
              <a:solidFill>
                <a:srgbClr val="FFFF66"/>
              </a:solidFill>
            </a:endParaRPr>
          </a:p>
        </p:txBody>
      </p:sp>
      <p:pic>
        <p:nvPicPr>
          <p:cNvPr id="34820" name="Picture 4" descr="http://www.medicine.manchester.ac.uk/images/oeh/chest_xray.jpg"/>
          <p:cNvPicPr>
            <a:picLocks noChangeAspect="1" noChangeArrowheads="1"/>
          </p:cNvPicPr>
          <p:nvPr/>
        </p:nvPicPr>
        <p:blipFill>
          <a:blip r:embed="rId2" cstate="print"/>
          <a:srcRect/>
          <a:stretch>
            <a:fillRect/>
          </a:stretch>
        </p:blipFill>
        <p:spPr bwMode="auto">
          <a:xfrm>
            <a:off x="1524000" y="1447800"/>
            <a:ext cx="6019800" cy="5410200"/>
          </a:xfrm>
          <a:prstGeom prst="rect">
            <a:avLst/>
          </a:prstGeom>
          <a:noFill/>
        </p:spPr>
      </p:pic>
      <p:sp>
        <p:nvSpPr>
          <p:cNvPr id="5" name="Rectangle 4"/>
          <p:cNvSpPr/>
          <p:nvPr/>
        </p:nvSpPr>
        <p:spPr>
          <a:xfrm>
            <a:off x="1143000" y="2967334"/>
            <a:ext cx="7315200" cy="923330"/>
          </a:xfrm>
          <a:prstGeom prst="rect">
            <a:avLst/>
          </a:prstGeom>
          <a:noFill/>
        </p:spPr>
        <p:txBody>
          <a:bodyPr wrap="square" lIns="91440" tIns="45720" rIns="91440" bIns="45720">
            <a:spAutoFit/>
          </a:bodyPr>
          <a:lstStyle/>
          <a:p>
            <a:pPr algn="ctr"/>
            <a:r>
              <a:rPr lang="en-US" sz="54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Anterior!</a:t>
            </a:r>
            <a:endParaRPr lang="en-US"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FF00"/>
                </a:solidFill>
              </a:rPr>
              <a:t>25. What is the difference between parietal and visceral </a:t>
            </a:r>
            <a:r>
              <a:rPr lang="en-US" dirty="0" err="1" smtClean="0">
                <a:solidFill>
                  <a:srgbClr val="00FF00"/>
                </a:solidFill>
              </a:rPr>
              <a:t>serosa</a:t>
            </a:r>
            <a:r>
              <a:rPr lang="en-US" dirty="0" smtClean="0">
                <a:solidFill>
                  <a:srgbClr val="00FF00"/>
                </a:solidFill>
              </a:rPr>
              <a:t>?</a:t>
            </a:r>
            <a:endParaRPr lang="en-US" dirty="0">
              <a:solidFill>
                <a:srgbClr val="00FF00"/>
              </a:solidFill>
            </a:endParaRPr>
          </a:p>
        </p:txBody>
      </p:sp>
      <p:sp>
        <p:nvSpPr>
          <p:cNvPr id="3" name="Content Placeholder 2"/>
          <p:cNvSpPr>
            <a:spLocks noGrp="1"/>
          </p:cNvSpPr>
          <p:nvPr>
            <p:ph idx="1"/>
          </p:nvPr>
        </p:nvSpPr>
        <p:spPr/>
        <p:txBody>
          <a:bodyPr/>
          <a:lstStyle/>
          <a:p>
            <a:r>
              <a:rPr lang="en-US" dirty="0" smtClean="0">
                <a:solidFill>
                  <a:srgbClr val="CC00FF"/>
                </a:solidFill>
              </a:rPr>
              <a:t>The Parietal </a:t>
            </a:r>
            <a:r>
              <a:rPr lang="en-US" dirty="0" err="1" smtClean="0">
                <a:solidFill>
                  <a:srgbClr val="CC00FF"/>
                </a:solidFill>
              </a:rPr>
              <a:t>Serosa</a:t>
            </a:r>
            <a:r>
              <a:rPr lang="en-US" dirty="0" smtClean="0">
                <a:solidFill>
                  <a:srgbClr val="CC00FF"/>
                </a:solidFill>
              </a:rPr>
              <a:t> is the part of the membrane lining the cavity wall. </a:t>
            </a:r>
          </a:p>
          <a:p>
            <a:endParaRPr lang="en-US" dirty="0" smtClean="0">
              <a:solidFill>
                <a:srgbClr val="CC00FF"/>
              </a:solidFill>
            </a:endParaRPr>
          </a:p>
          <a:p>
            <a:r>
              <a:rPr lang="en-US" dirty="0" smtClean="0">
                <a:solidFill>
                  <a:srgbClr val="CC00FF"/>
                </a:solidFill>
              </a:rPr>
              <a:t>The Visceral </a:t>
            </a:r>
            <a:r>
              <a:rPr lang="en-US" dirty="0" err="1" smtClean="0">
                <a:solidFill>
                  <a:srgbClr val="CC00FF"/>
                </a:solidFill>
              </a:rPr>
              <a:t>Serosa</a:t>
            </a:r>
            <a:r>
              <a:rPr lang="en-US" dirty="0" smtClean="0">
                <a:solidFill>
                  <a:srgbClr val="CC00FF"/>
                </a:solidFill>
              </a:rPr>
              <a:t> lines the organs inside the cavity. </a:t>
            </a:r>
          </a:p>
          <a:p>
            <a:pPr>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amond(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1630362"/>
          </a:xfrm>
        </p:spPr>
        <p:txBody>
          <a:bodyPr>
            <a:normAutofit fontScale="90000"/>
          </a:bodyPr>
          <a:lstStyle/>
          <a:p>
            <a:r>
              <a:rPr lang="en-US" dirty="0" smtClean="0">
                <a:solidFill>
                  <a:srgbClr val="7030A0"/>
                </a:solidFill>
              </a:rPr>
              <a:t>The serous membrane lining the surface of the lung is the: </a:t>
            </a:r>
            <a:r>
              <a:rPr lang="en-US" dirty="0" smtClean="0"/>
              <a:t/>
            </a:r>
            <a:br>
              <a:rPr lang="en-US" dirty="0" smtClean="0"/>
            </a:br>
            <a:endParaRPr lang="en-US" dirty="0"/>
          </a:p>
        </p:txBody>
      </p:sp>
      <p:sp>
        <p:nvSpPr>
          <p:cNvPr id="3" name="Content Placeholder 2"/>
          <p:cNvSpPr>
            <a:spLocks noGrp="1"/>
          </p:cNvSpPr>
          <p:nvPr>
            <p:ph idx="1"/>
          </p:nvPr>
        </p:nvSpPr>
        <p:spPr>
          <a:xfrm>
            <a:off x="457200" y="2362200"/>
            <a:ext cx="8229600" cy="3763963"/>
          </a:xfrm>
        </p:spPr>
        <p:txBody>
          <a:bodyPr/>
          <a:lstStyle/>
          <a:p>
            <a:pPr marL="514350" indent="-514350">
              <a:buAutoNum type="alphaLcPeriod"/>
            </a:pPr>
            <a:r>
              <a:rPr lang="en-US" dirty="0" smtClean="0">
                <a:solidFill>
                  <a:srgbClr val="0070C0"/>
                </a:solidFill>
              </a:rPr>
              <a:t>Parietal pleura </a:t>
            </a:r>
          </a:p>
          <a:p>
            <a:pPr marL="514350" indent="-514350">
              <a:buAutoNum type="alphaLcPeriod"/>
            </a:pPr>
            <a:r>
              <a:rPr lang="en-US" dirty="0" smtClean="0">
                <a:solidFill>
                  <a:srgbClr val="0070C0"/>
                </a:solidFill>
              </a:rPr>
              <a:t>Visceral peritoneum </a:t>
            </a:r>
          </a:p>
          <a:p>
            <a:pPr marL="514350" indent="-514350">
              <a:buAutoNum type="alphaLcPeriod"/>
            </a:pPr>
            <a:r>
              <a:rPr lang="en-US" dirty="0" smtClean="0">
                <a:solidFill>
                  <a:srgbClr val="0070C0"/>
                </a:solidFill>
              </a:rPr>
              <a:t>Visceral pleura</a:t>
            </a:r>
          </a:p>
          <a:p>
            <a:pPr marL="514350" indent="-514350">
              <a:buAutoNum type="alphaLcPeriod"/>
            </a:pPr>
            <a:r>
              <a:rPr lang="en-US" dirty="0" smtClean="0">
                <a:solidFill>
                  <a:srgbClr val="0070C0"/>
                </a:solidFill>
              </a:rPr>
              <a:t>Peritoneal pleura </a:t>
            </a:r>
          </a:p>
          <a:p>
            <a:pPr marL="514350" indent="-514350">
              <a:buNone/>
            </a:pPr>
            <a:r>
              <a:rPr lang="en-US" dirty="0" smtClean="0">
                <a:solidFill>
                  <a:srgbClr val="0070C0"/>
                </a:solidFill>
              </a:rPr>
              <a:t>Answer: C</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smtClean="0">
                <a:solidFill>
                  <a:schemeClr val="tx1"/>
                </a:solidFill>
              </a:rPr>
              <a:t>Name the 5 things rate of diffusion is influenced by</a:t>
            </a:r>
            <a:endParaRPr lang="en-US" sz="4000" dirty="0">
              <a:solidFill>
                <a:schemeClr val="tx1"/>
              </a:solidFill>
            </a:endParaRPr>
          </a:p>
        </p:txBody>
      </p:sp>
      <p:sp>
        <p:nvSpPr>
          <p:cNvPr id="5" name="Content Placeholder 4"/>
          <p:cNvSpPr>
            <a:spLocks noGrp="1"/>
          </p:cNvSpPr>
          <p:nvPr>
            <p:ph idx="1"/>
          </p:nvPr>
        </p:nvSpPr>
        <p:spPr/>
        <p:txBody>
          <a:bodyPr/>
          <a:lstStyle/>
          <a:p>
            <a:r>
              <a:rPr lang="en-US" dirty="0" smtClean="0">
                <a:solidFill>
                  <a:schemeClr val="bg1"/>
                </a:solidFill>
              </a:rPr>
              <a:t>Concentration Gradient</a:t>
            </a:r>
          </a:p>
          <a:p>
            <a:r>
              <a:rPr lang="en-US" dirty="0" smtClean="0">
                <a:solidFill>
                  <a:schemeClr val="bg1"/>
                </a:solidFill>
              </a:rPr>
              <a:t>Cross (sectional area where diffusion occurs)</a:t>
            </a:r>
          </a:p>
          <a:p>
            <a:r>
              <a:rPr lang="en-US" dirty="0" smtClean="0">
                <a:solidFill>
                  <a:schemeClr val="bg1"/>
                </a:solidFill>
              </a:rPr>
              <a:t>Temperature</a:t>
            </a:r>
          </a:p>
          <a:p>
            <a:r>
              <a:rPr lang="en-US" dirty="0" smtClean="0">
                <a:solidFill>
                  <a:schemeClr val="bg1"/>
                </a:solidFill>
              </a:rPr>
              <a:t>Molecular weight of a substance</a:t>
            </a:r>
          </a:p>
          <a:p>
            <a:r>
              <a:rPr lang="en-US" dirty="0" smtClean="0">
                <a:solidFill>
                  <a:schemeClr val="bg1"/>
                </a:solidFill>
              </a:rPr>
              <a:t>Distance through which diffusion occurs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267200" cy="1371600"/>
          </a:xfrm>
        </p:spPr>
        <p:txBody>
          <a:bodyPr>
            <a:noAutofit/>
          </a:bodyPr>
          <a:lstStyle/>
          <a:p>
            <a:pPr algn="l"/>
            <a:r>
              <a:rPr lang="en-US" sz="4000" dirty="0" smtClean="0">
                <a:solidFill>
                  <a:schemeClr val="bg1"/>
                </a:solidFill>
              </a:rPr>
              <a:t>Name ALL the organs in the </a:t>
            </a:r>
            <a:r>
              <a:rPr lang="en-US" sz="4000" dirty="0" err="1" smtClean="0">
                <a:solidFill>
                  <a:schemeClr val="bg1"/>
                </a:solidFill>
              </a:rPr>
              <a:t>mediastinum</a:t>
            </a:r>
            <a:r>
              <a:rPr lang="en-US" sz="4000" dirty="0" smtClean="0">
                <a:solidFill>
                  <a:schemeClr val="bg1"/>
                </a:solidFill>
              </a:rPr>
              <a:t>.</a:t>
            </a:r>
            <a:endParaRPr lang="en-US" sz="4000" dirty="0">
              <a:solidFill>
                <a:schemeClr val="bg1"/>
              </a:solidFill>
            </a:endParaRPr>
          </a:p>
        </p:txBody>
      </p:sp>
      <p:sp>
        <p:nvSpPr>
          <p:cNvPr id="3" name="Content Placeholder 2"/>
          <p:cNvSpPr>
            <a:spLocks noGrp="1"/>
          </p:cNvSpPr>
          <p:nvPr>
            <p:ph sz="half" idx="1"/>
          </p:nvPr>
        </p:nvSpPr>
        <p:spPr/>
        <p:txBody>
          <a:bodyPr/>
          <a:lstStyle/>
          <a:p>
            <a:endParaRPr lang="en-US" dirty="0" smtClean="0">
              <a:solidFill>
                <a:srgbClr val="00B0F0"/>
              </a:solidFill>
            </a:endParaRPr>
          </a:p>
          <a:p>
            <a:r>
              <a:rPr lang="en-US" dirty="0" smtClean="0">
                <a:solidFill>
                  <a:srgbClr val="00B0F0"/>
                </a:solidFill>
              </a:rPr>
              <a:t>Esophagus </a:t>
            </a:r>
          </a:p>
          <a:p>
            <a:r>
              <a:rPr lang="en-US" dirty="0" smtClean="0">
                <a:solidFill>
                  <a:srgbClr val="00B0F0"/>
                </a:solidFill>
              </a:rPr>
              <a:t>Trachea</a:t>
            </a:r>
          </a:p>
          <a:p>
            <a:r>
              <a:rPr lang="en-US" dirty="0" smtClean="0">
                <a:solidFill>
                  <a:srgbClr val="00B0F0"/>
                </a:solidFill>
              </a:rPr>
              <a:t>Heart</a:t>
            </a:r>
          </a:p>
          <a:p>
            <a:r>
              <a:rPr lang="en-US" dirty="0" smtClean="0">
                <a:solidFill>
                  <a:srgbClr val="00B0F0"/>
                </a:solidFill>
              </a:rPr>
              <a:t>Thymus</a:t>
            </a:r>
          </a:p>
          <a:p>
            <a:r>
              <a:rPr lang="en-US" dirty="0" smtClean="0">
                <a:solidFill>
                  <a:srgbClr val="00B0F0"/>
                </a:solidFill>
              </a:rPr>
              <a:t>Aorta</a:t>
            </a:r>
          </a:p>
          <a:p>
            <a:r>
              <a:rPr lang="en-US" dirty="0" smtClean="0">
                <a:solidFill>
                  <a:srgbClr val="00B0F0"/>
                </a:solidFill>
              </a:rPr>
              <a:t>Pulmonary artery</a:t>
            </a:r>
          </a:p>
          <a:p>
            <a:r>
              <a:rPr lang="en-US" dirty="0" smtClean="0">
                <a:solidFill>
                  <a:srgbClr val="00B0F0"/>
                </a:solidFill>
              </a:rPr>
              <a:t>Lymph nodes</a:t>
            </a:r>
            <a:endParaRPr lang="en-US" dirty="0">
              <a:solidFill>
                <a:srgbClr val="00B0F0"/>
              </a:solidFill>
            </a:endParaRPr>
          </a:p>
        </p:txBody>
      </p:sp>
      <p:sp>
        <p:nvSpPr>
          <p:cNvPr id="4" name="Content Placeholder 3"/>
          <p:cNvSpPr>
            <a:spLocks noGrp="1"/>
          </p:cNvSpPr>
          <p:nvPr>
            <p:ph sz="half" idx="2"/>
          </p:nvPr>
        </p:nvSpPr>
        <p:spPr/>
        <p:txBody>
          <a:bodyPr/>
          <a:lstStyle/>
          <a:p>
            <a:endParaRPr lang="en-US"/>
          </a:p>
        </p:txBody>
      </p:sp>
      <p:pic>
        <p:nvPicPr>
          <p:cNvPr id="1026" name="Picture 2" descr="http://graphics8.nytimes.com/images/2008/04/21/science/22491373.JPG"/>
          <p:cNvPicPr>
            <a:picLocks noChangeAspect="1" noChangeArrowheads="1"/>
          </p:cNvPicPr>
          <p:nvPr/>
        </p:nvPicPr>
        <p:blipFill>
          <a:blip r:embed="rId2" cstate="print"/>
          <a:srcRect/>
          <a:stretch>
            <a:fillRect/>
          </a:stretch>
        </p:blipFill>
        <p:spPr bwMode="auto">
          <a:xfrm>
            <a:off x="3886200" y="0"/>
            <a:ext cx="5257800" cy="6858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linds(horizont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 is the other name for the </a:t>
            </a:r>
            <a:r>
              <a:rPr lang="en-US" dirty="0" err="1" smtClean="0">
                <a:solidFill>
                  <a:schemeClr val="bg1"/>
                </a:solidFill>
              </a:rPr>
              <a:t>serosa</a:t>
            </a:r>
            <a:r>
              <a:rPr lang="en-US" dirty="0" smtClean="0">
                <a:solidFill>
                  <a:schemeClr val="bg1"/>
                </a:solidFill>
              </a:rPr>
              <a:t>? </a:t>
            </a:r>
            <a:endParaRPr lang="en-US" dirty="0">
              <a:solidFill>
                <a:schemeClr val="bg1"/>
              </a:solidFill>
            </a:endParaRPr>
          </a:p>
        </p:txBody>
      </p:sp>
      <p:sp>
        <p:nvSpPr>
          <p:cNvPr id="3" name="Content Placeholder 2"/>
          <p:cNvSpPr>
            <a:spLocks noGrp="1"/>
          </p:cNvSpPr>
          <p:nvPr>
            <p:ph sz="half" idx="1"/>
          </p:nvPr>
        </p:nvSpPr>
        <p:spPr/>
        <p:txBody>
          <a:bodyPr>
            <a:normAutofit/>
          </a:bodyPr>
          <a:lstStyle/>
          <a:p>
            <a:endParaRPr lang="en-US" sz="4800" dirty="0" smtClean="0">
              <a:solidFill>
                <a:schemeClr val="bg1"/>
              </a:solidFill>
            </a:endParaRPr>
          </a:p>
          <a:p>
            <a:endParaRPr lang="en-US" sz="4800" dirty="0" smtClean="0">
              <a:solidFill>
                <a:schemeClr val="bg1"/>
              </a:solidFill>
            </a:endParaRPr>
          </a:p>
          <a:p>
            <a:pPr>
              <a:buNone/>
            </a:pPr>
            <a:r>
              <a:rPr lang="en-US" sz="4400" dirty="0" err="1" smtClean="0">
                <a:solidFill>
                  <a:schemeClr val="bg1"/>
                </a:solidFill>
              </a:rPr>
              <a:t>Mesothelium</a:t>
            </a:r>
            <a:endParaRPr lang="en-US" sz="4400" dirty="0">
              <a:solidFill>
                <a:schemeClr val="bg1"/>
              </a:solidFill>
            </a:endParaRPr>
          </a:p>
        </p:txBody>
      </p:sp>
      <p:sp>
        <p:nvSpPr>
          <p:cNvPr id="4" name="Content Placeholder 3"/>
          <p:cNvSpPr>
            <a:spLocks noGrp="1"/>
          </p:cNvSpPr>
          <p:nvPr>
            <p:ph sz="half" idx="2"/>
          </p:nvPr>
        </p:nvSpPr>
        <p:spPr/>
        <p:txBody>
          <a:bodyPr/>
          <a:lstStyle/>
          <a:p>
            <a:endParaRPr lang="en-US"/>
          </a:p>
        </p:txBody>
      </p:sp>
      <p:pic>
        <p:nvPicPr>
          <p:cNvPr id="63490" name="Picture 2" descr="http://bughealth.com/wp-content/uploads/2009/12/Mesothelioma2.jpg"/>
          <p:cNvPicPr>
            <a:picLocks noChangeAspect="1" noChangeArrowheads="1"/>
          </p:cNvPicPr>
          <p:nvPr/>
        </p:nvPicPr>
        <p:blipFill>
          <a:blip r:embed="rId2" cstate="print"/>
          <a:srcRect/>
          <a:stretch>
            <a:fillRect/>
          </a:stretch>
        </p:blipFill>
        <p:spPr bwMode="auto">
          <a:xfrm>
            <a:off x="4000500" y="1981200"/>
            <a:ext cx="5143500" cy="37814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smtClean="0">
                <a:solidFill>
                  <a:srgbClr val="00B050"/>
                </a:solidFill>
              </a:rPr>
              <a:t>Which of the following suffixes implies "growth" or "formation":</a:t>
            </a:r>
            <a:endParaRPr lang="en-US" dirty="0">
              <a:solidFill>
                <a:srgbClr val="00B050"/>
              </a:solidFill>
            </a:endParaRPr>
          </a:p>
        </p:txBody>
      </p:sp>
      <p:sp>
        <p:nvSpPr>
          <p:cNvPr id="3" name="Content Placeholder 2"/>
          <p:cNvSpPr>
            <a:spLocks noGrp="1"/>
          </p:cNvSpPr>
          <p:nvPr>
            <p:ph idx="1"/>
          </p:nvPr>
        </p:nvSpPr>
        <p:spPr>
          <a:xfrm>
            <a:off x="457200" y="2057400"/>
            <a:ext cx="8229600" cy="4068763"/>
          </a:xfrm>
        </p:spPr>
        <p:txBody>
          <a:bodyPr/>
          <a:lstStyle/>
          <a:p>
            <a:pPr marL="514350" indent="-514350">
              <a:buAutoNum type="alphaLcPeriod"/>
            </a:pPr>
            <a:r>
              <a:rPr lang="en-US" dirty="0" smtClean="0">
                <a:solidFill>
                  <a:srgbClr val="FFC000"/>
                </a:solidFill>
              </a:rPr>
              <a:t>-blast</a:t>
            </a:r>
          </a:p>
          <a:p>
            <a:pPr marL="514350" indent="-514350">
              <a:buAutoNum type="alphaLcPeriod"/>
            </a:pPr>
            <a:r>
              <a:rPr lang="en-US" dirty="0" smtClean="0">
                <a:solidFill>
                  <a:srgbClr val="FFC000"/>
                </a:solidFill>
              </a:rPr>
              <a:t>-</a:t>
            </a:r>
            <a:r>
              <a:rPr lang="en-US" dirty="0" err="1" smtClean="0">
                <a:solidFill>
                  <a:srgbClr val="FFC000"/>
                </a:solidFill>
              </a:rPr>
              <a:t>cyte</a:t>
            </a:r>
            <a:endParaRPr lang="en-US" dirty="0" smtClean="0">
              <a:solidFill>
                <a:srgbClr val="FFC000"/>
              </a:solidFill>
            </a:endParaRPr>
          </a:p>
          <a:p>
            <a:pPr marL="514350" indent="-514350">
              <a:buAutoNum type="alphaLcPeriod"/>
            </a:pPr>
            <a:r>
              <a:rPr lang="en-US" dirty="0" smtClean="0">
                <a:solidFill>
                  <a:srgbClr val="FFC000"/>
                </a:solidFill>
              </a:rPr>
              <a:t>- stasis </a:t>
            </a:r>
          </a:p>
          <a:p>
            <a:pPr marL="514350" indent="-514350">
              <a:buAutoNum type="alphaLcPeriod"/>
            </a:pPr>
            <a:r>
              <a:rPr lang="en-US" dirty="0" smtClean="0">
                <a:solidFill>
                  <a:srgbClr val="FFC000"/>
                </a:solidFill>
              </a:rPr>
              <a:t>None of the above</a:t>
            </a:r>
            <a:endParaRPr lang="en-US" dirty="0"/>
          </a:p>
          <a:p>
            <a:pPr marL="514350" indent="-514350">
              <a:buNone/>
            </a:pPr>
            <a:r>
              <a:rPr lang="en-US" dirty="0" smtClean="0">
                <a:solidFill>
                  <a:srgbClr val="FFC000"/>
                </a:solidFill>
              </a:rPr>
              <a:t>Answer: A</a:t>
            </a:r>
          </a:p>
        </p:txBody>
      </p:sp>
      <p:pic>
        <p:nvPicPr>
          <p:cNvPr id="1027" name="Picture 3"/>
          <p:cNvPicPr>
            <a:picLocks noChangeAspect="1" noChangeArrowheads="1"/>
          </p:cNvPicPr>
          <p:nvPr/>
        </p:nvPicPr>
        <p:blipFill>
          <a:blip r:embed="rId2" cstate="print"/>
          <a:srcRect/>
          <a:stretch>
            <a:fillRect/>
          </a:stretch>
        </p:blipFill>
        <p:spPr bwMode="auto">
          <a:xfrm>
            <a:off x="4343400" y="2438400"/>
            <a:ext cx="4286250" cy="3800475"/>
          </a:xfrm>
          <a:prstGeom prst="rect">
            <a:avLst/>
          </a:prstGeom>
          <a:noFill/>
          <a:ln w="9525">
            <a:noFill/>
            <a:miter lim="800000"/>
            <a:headEnd/>
            <a:tailEnd/>
          </a:ln>
        </p:spPr>
      </p:pic>
      <p:sp>
        <p:nvSpPr>
          <p:cNvPr id="6" name="TextBox 5"/>
          <p:cNvSpPr txBox="1"/>
          <p:nvPr/>
        </p:nvSpPr>
        <p:spPr>
          <a:xfrm>
            <a:off x="4343400" y="1752600"/>
            <a:ext cx="3276600" cy="523220"/>
          </a:xfrm>
          <a:prstGeom prst="rect">
            <a:avLst/>
          </a:prstGeom>
          <a:noFill/>
        </p:spPr>
        <p:txBody>
          <a:bodyPr wrap="square" rtlCol="0">
            <a:spAutoFit/>
          </a:bodyPr>
          <a:lstStyle/>
          <a:p>
            <a:r>
              <a:rPr lang="en-US" sz="2800" dirty="0" err="1" smtClean="0"/>
              <a:t>Blastocyst</a:t>
            </a:r>
            <a:r>
              <a:rPr lang="en-US" sz="2800" dirty="0" smtClean="0"/>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checkerboard(across)">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amond(in)">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are the four types of tissue?</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17410" name="Picture 2" descr="http://image.wistatutor.com/content/feed/u990/Types%20of%20%20tissue..JPG"/>
          <p:cNvPicPr>
            <a:picLocks noChangeAspect="1" noChangeArrowheads="1"/>
          </p:cNvPicPr>
          <p:nvPr/>
        </p:nvPicPr>
        <p:blipFill>
          <a:blip r:embed="rId2" cstate="print"/>
          <a:srcRect r="28571" b="25714"/>
          <a:stretch>
            <a:fillRect/>
          </a:stretch>
        </p:blipFill>
        <p:spPr bwMode="auto">
          <a:xfrm>
            <a:off x="0" y="1371600"/>
            <a:ext cx="9144000" cy="548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additive="base">
                                        <p:cTn id="7" dur="5000" fill="hold"/>
                                        <p:tgtEl>
                                          <p:spTgt spid="17410"/>
                                        </p:tgtEl>
                                        <p:attrNameLst>
                                          <p:attrName>ppt_x</p:attrName>
                                        </p:attrNameLst>
                                      </p:cBhvr>
                                      <p:tavLst>
                                        <p:tav tm="0">
                                          <p:val>
                                            <p:strVal val="#ppt_x"/>
                                          </p:val>
                                        </p:tav>
                                        <p:tav tm="100000">
                                          <p:val>
                                            <p:strVal val="#ppt_x"/>
                                          </p:val>
                                        </p:tav>
                                      </p:tavLst>
                                    </p:anim>
                                    <p:anim calcmode="lin" valueType="num">
                                      <p:cBhvr additive="base">
                                        <p:cTn id="8" dur="5000" fill="hold"/>
                                        <p:tgtEl>
                                          <p:spTgt spid="174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When a blood vessel is severed, the damaged epithelial tissue that lines the vessel would be</a:t>
            </a:r>
            <a:endParaRPr lang="en-US" dirty="0">
              <a:solidFill>
                <a:srgbClr val="00B0F0"/>
              </a:solidFill>
            </a:endParaRPr>
          </a:p>
        </p:txBody>
      </p:sp>
      <p:sp>
        <p:nvSpPr>
          <p:cNvPr id="3" name="Content Placeholder 2"/>
          <p:cNvSpPr>
            <a:spLocks noGrp="1"/>
          </p:cNvSpPr>
          <p:nvPr>
            <p:ph idx="1"/>
          </p:nvPr>
        </p:nvSpPr>
        <p:spPr/>
        <p:txBody>
          <a:bodyPr/>
          <a:lstStyle/>
          <a:p>
            <a:pPr marL="514350" indent="-514350">
              <a:buAutoNum type="alphaUcPeriod"/>
            </a:pPr>
            <a:endParaRPr lang="en-US" dirty="0" smtClean="0">
              <a:solidFill>
                <a:srgbClr val="FF0000"/>
              </a:solidFill>
            </a:endParaRPr>
          </a:p>
          <a:p>
            <a:pPr marL="514350" indent="-514350">
              <a:buAutoNum type="alphaUcPeriod"/>
            </a:pPr>
            <a:r>
              <a:rPr lang="en-US" dirty="0" err="1" smtClean="0">
                <a:solidFill>
                  <a:srgbClr val="FF0000"/>
                </a:solidFill>
              </a:rPr>
              <a:t>Mesothelium</a:t>
            </a:r>
            <a:endParaRPr lang="en-US" dirty="0" smtClean="0">
              <a:solidFill>
                <a:srgbClr val="FF0000"/>
              </a:solidFill>
            </a:endParaRPr>
          </a:p>
          <a:p>
            <a:pPr marL="514350" indent="-514350">
              <a:buNone/>
            </a:pPr>
            <a:r>
              <a:rPr lang="en-US" dirty="0" smtClean="0">
                <a:solidFill>
                  <a:srgbClr val="FF0000"/>
                </a:solidFill>
              </a:rPr>
              <a:t>B. </a:t>
            </a:r>
            <a:r>
              <a:rPr lang="en-US" dirty="0">
                <a:solidFill>
                  <a:srgbClr val="FF0000"/>
                </a:solidFill>
              </a:rPr>
              <a:t>simple columnar</a:t>
            </a:r>
          </a:p>
          <a:p>
            <a:pPr>
              <a:buNone/>
            </a:pPr>
            <a:r>
              <a:rPr lang="en-US" dirty="0" smtClean="0">
                <a:solidFill>
                  <a:srgbClr val="FF0000"/>
                </a:solidFill>
              </a:rPr>
              <a:t>C. Endothelium</a:t>
            </a:r>
          </a:p>
          <a:p>
            <a:pPr>
              <a:buNone/>
            </a:pPr>
            <a:r>
              <a:rPr lang="en-US" dirty="0" smtClean="0">
                <a:solidFill>
                  <a:srgbClr val="FF0000"/>
                </a:solidFill>
              </a:rPr>
              <a:t>D. </a:t>
            </a:r>
            <a:r>
              <a:rPr lang="en-US" dirty="0">
                <a:solidFill>
                  <a:srgbClr val="FF0000"/>
                </a:solidFill>
              </a:rPr>
              <a:t>simple </a:t>
            </a:r>
            <a:r>
              <a:rPr lang="en-US" dirty="0" err="1" smtClean="0">
                <a:solidFill>
                  <a:srgbClr val="FF0000"/>
                </a:solidFill>
              </a:rPr>
              <a:t>cuboidal</a:t>
            </a:r>
            <a:endParaRPr lang="en-US" dirty="0" smtClean="0">
              <a:solidFill>
                <a:srgbClr val="FF0000"/>
              </a:solidFill>
            </a:endParaRPr>
          </a:p>
          <a:p>
            <a:pPr>
              <a:buNone/>
            </a:pPr>
            <a:endParaRPr lang="en-US" dirty="0">
              <a:solidFill>
                <a:srgbClr val="FF0000"/>
              </a:solidFill>
            </a:endParaRPr>
          </a:p>
          <a:p>
            <a:pPr>
              <a:buNone/>
            </a:pPr>
            <a:r>
              <a:rPr lang="en-US" dirty="0" smtClean="0">
                <a:solidFill>
                  <a:srgbClr val="FF0000"/>
                </a:solidFill>
              </a:rPr>
              <a:t>Answer: C. Endothelium!!!! </a:t>
            </a:r>
            <a:r>
              <a:rPr lang="en-US" dirty="0" smtClean="0">
                <a:solidFill>
                  <a:srgbClr val="FF0000"/>
                </a:solidFill>
                <a:sym typeface="Wingdings" pitchFamily="2" charset="2"/>
              </a:rPr>
              <a:t></a:t>
            </a:r>
            <a:endParaRPr lang="en-US" dirty="0">
              <a:solidFill>
                <a:srgbClr val="FF0000"/>
              </a:solidFill>
            </a:endParaRPr>
          </a:p>
        </p:txBody>
      </p:sp>
      <p:pic>
        <p:nvPicPr>
          <p:cNvPr id="2050" name="Picture 2"/>
          <p:cNvPicPr>
            <a:picLocks noChangeAspect="1" noChangeArrowheads="1"/>
          </p:cNvPicPr>
          <p:nvPr/>
        </p:nvPicPr>
        <p:blipFill>
          <a:blip r:embed="rId2" cstate="print"/>
          <a:srcRect/>
          <a:stretch>
            <a:fillRect/>
          </a:stretch>
        </p:blipFill>
        <p:spPr bwMode="auto">
          <a:xfrm>
            <a:off x="5486400" y="1828800"/>
            <a:ext cx="3333750" cy="2914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ox(i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33CCFF"/>
                </a:solidFill>
              </a:rPr>
              <a:t>What are the 7 functions of epithelial tissue?</a:t>
            </a:r>
            <a:endParaRPr lang="en-US" dirty="0">
              <a:solidFill>
                <a:srgbClr val="33CCFF"/>
              </a:solidFill>
            </a:endParaRPr>
          </a:p>
        </p:txBody>
      </p:sp>
      <p:sp>
        <p:nvSpPr>
          <p:cNvPr id="3" name="Content Placeholder 2"/>
          <p:cNvSpPr>
            <a:spLocks noGrp="1"/>
          </p:cNvSpPr>
          <p:nvPr>
            <p:ph idx="1"/>
          </p:nvPr>
        </p:nvSpPr>
        <p:spPr/>
        <p:txBody>
          <a:bodyPr>
            <a:normAutofit/>
          </a:bodyPr>
          <a:lstStyle/>
          <a:p>
            <a:r>
              <a:rPr lang="en-US" dirty="0">
                <a:solidFill>
                  <a:srgbClr val="CC00FF"/>
                </a:solidFill>
              </a:rPr>
              <a:t>R</a:t>
            </a:r>
            <a:r>
              <a:rPr lang="en-US" dirty="0" smtClean="0">
                <a:solidFill>
                  <a:srgbClr val="CC00FF"/>
                </a:solidFill>
              </a:rPr>
              <a:t>eproduction (production of sperm from the gonads.) </a:t>
            </a:r>
          </a:p>
          <a:p>
            <a:r>
              <a:rPr lang="en-US" dirty="0" smtClean="0">
                <a:solidFill>
                  <a:srgbClr val="CC00FF"/>
                </a:solidFill>
              </a:rPr>
              <a:t>Sensory reception (smell and taste.)</a:t>
            </a:r>
          </a:p>
          <a:p>
            <a:r>
              <a:rPr lang="en-US" dirty="0" smtClean="0">
                <a:solidFill>
                  <a:srgbClr val="CC00FF"/>
                </a:solidFill>
              </a:rPr>
              <a:t>Transport (mucus in the trachea by cilia.)</a:t>
            </a:r>
          </a:p>
          <a:p>
            <a:r>
              <a:rPr lang="en-US" dirty="0" smtClean="0">
                <a:solidFill>
                  <a:srgbClr val="CC00FF"/>
                </a:solidFill>
              </a:rPr>
              <a:t>Exchange/filtration ( oxygen and carbon dioxide through the capillary walls.)</a:t>
            </a:r>
          </a:p>
          <a:p>
            <a:r>
              <a:rPr lang="en-US" dirty="0" smtClean="0">
                <a:solidFill>
                  <a:srgbClr val="CC00FF"/>
                </a:solidFill>
              </a:rPr>
              <a:t>Absorption (of water and ions.)</a:t>
            </a:r>
          </a:p>
          <a:p>
            <a:r>
              <a:rPr lang="en-US" dirty="0" smtClean="0">
                <a:solidFill>
                  <a:srgbClr val="CC00FF"/>
                </a:solidFill>
              </a:rPr>
              <a:t>Secretion (hormones, sweat, mucus.) </a:t>
            </a:r>
          </a:p>
          <a:p>
            <a:r>
              <a:rPr lang="en-US" dirty="0" smtClean="0">
                <a:solidFill>
                  <a:srgbClr val="CC00FF"/>
                </a:solidFill>
              </a:rPr>
              <a:t>Protection ( saliva, bacteria in intestines.)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solidFill>
                  <a:srgbClr val="7030A0"/>
                </a:solidFill>
              </a:rPr>
              <a:t>Epithelia that consist of more than one layer of cells is termed</a:t>
            </a:r>
            <a:endParaRPr lang="en-US" dirty="0">
              <a:solidFill>
                <a:srgbClr val="7030A0"/>
              </a:solidFill>
            </a:endParaRPr>
          </a:p>
        </p:txBody>
      </p:sp>
      <p:sp>
        <p:nvSpPr>
          <p:cNvPr id="3" name="Content Placeholder 2"/>
          <p:cNvSpPr>
            <a:spLocks noGrp="1"/>
          </p:cNvSpPr>
          <p:nvPr>
            <p:ph idx="1"/>
          </p:nvPr>
        </p:nvSpPr>
        <p:spPr>
          <a:xfrm>
            <a:off x="457200" y="2286000"/>
            <a:ext cx="8229600" cy="3840163"/>
          </a:xfrm>
        </p:spPr>
        <p:txBody>
          <a:bodyPr/>
          <a:lstStyle/>
          <a:p>
            <a:pPr marL="514350" indent="-514350">
              <a:buAutoNum type="alphaLcPeriod"/>
            </a:pPr>
            <a:r>
              <a:rPr lang="en-US" dirty="0" smtClean="0">
                <a:solidFill>
                  <a:srgbClr val="FFFF00"/>
                </a:solidFill>
              </a:rPr>
              <a:t>Striated </a:t>
            </a:r>
          </a:p>
          <a:p>
            <a:pPr marL="514350" indent="-514350">
              <a:buAutoNum type="alphaLcPeriod"/>
            </a:pPr>
            <a:r>
              <a:rPr lang="en-US" dirty="0" smtClean="0">
                <a:solidFill>
                  <a:srgbClr val="FFFF00"/>
                </a:solidFill>
              </a:rPr>
              <a:t>Stratified</a:t>
            </a:r>
          </a:p>
          <a:p>
            <a:pPr marL="514350" indent="-514350">
              <a:buAutoNum type="alphaLcPeriod"/>
            </a:pPr>
            <a:r>
              <a:rPr lang="en-US" dirty="0" smtClean="0">
                <a:solidFill>
                  <a:srgbClr val="FFFF00"/>
                </a:solidFill>
              </a:rPr>
              <a:t>Stipulated </a:t>
            </a:r>
          </a:p>
          <a:p>
            <a:pPr marL="514350" indent="-514350">
              <a:buAutoNum type="alphaLcPeriod"/>
            </a:pPr>
            <a:r>
              <a:rPr lang="en-US" dirty="0" smtClean="0">
                <a:solidFill>
                  <a:srgbClr val="FFFF00"/>
                </a:solidFill>
              </a:rPr>
              <a:t>Intercalated </a:t>
            </a:r>
          </a:p>
          <a:p>
            <a:pPr marL="514350" indent="-514350">
              <a:buNone/>
            </a:pPr>
            <a:r>
              <a:rPr lang="en-US" dirty="0" smtClean="0">
                <a:solidFill>
                  <a:srgbClr val="FFFF00"/>
                </a:solidFill>
              </a:rPr>
              <a:t>Answer: B</a:t>
            </a:r>
            <a:r>
              <a:rPr lang="en-US" dirty="0" smtClean="0"/>
              <a:t/>
            </a:r>
            <a:br>
              <a:rPr lang="en-US" dirty="0" smtClean="0"/>
            </a:b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3235926" y="2209800"/>
            <a:ext cx="5908074" cy="3886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solidFill>
                  <a:schemeClr val="bg1"/>
                </a:solidFill>
              </a:rPr>
              <a:t>What type of tissue is this?</a:t>
            </a:r>
            <a:endParaRPr lang="en-US" sz="5400" dirty="0">
              <a:solidFill>
                <a:schemeClr val="bg1"/>
              </a:solidFill>
            </a:endParaRPr>
          </a:p>
        </p:txBody>
      </p:sp>
      <p:sp>
        <p:nvSpPr>
          <p:cNvPr id="3" name="Content Placeholder 2"/>
          <p:cNvSpPr>
            <a:spLocks noGrp="1"/>
          </p:cNvSpPr>
          <p:nvPr>
            <p:ph sz="half" idx="1"/>
          </p:nvPr>
        </p:nvSpPr>
        <p:spPr/>
        <p:txBody>
          <a:bodyPr>
            <a:normAutofit/>
          </a:bodyPr>
          <a:lstStyle/>
          <a:p>
            <a:r>
              <a:rPr lang="en-US" sz="4400" dirty="0" smtClean="0">
                <a:solidFill>
                  <a:schemeClr val="bg1"/>
                </a:solidFill>
              </a:rPr>
              <a:t>Simple </a:t>
            </a:r>
            <a:r>
              <a:rPr lang="en-US" sz="4400" dirty="0" err="1" smtClean="0">
                <a:solidFill>
                  <a:schemeClr val="bg1"/>
                </a:solidFill>
              </a:rPr>
              <a:t>Squamous</a:t>
            </a:r>
            <a:r>
              <a:rPr lang="en-US" sz="4400" dirty="0" smtClean="0">
                <a:solidFill>
                  <a:schemeClr val="bg1"/>
                </a:solidFill>
              </a:rPr>
              <a:t> </a:t>
            </a:r>
          </a:p>
          <a:p>
            <a:pPr>
              <a:buNone/>
            </a:pPr>
            <a:r>
              <a:rPr lang="en-US" sz="4400" dirty="0" smtClean="0">
                <a:solidFill>
                  <a:schemeClr val="bg1"/>
                </a:solidFill>
              </a:rPr>
              <a:t>Epithelium Tissue</a:t>
            </a:r>
            <a:endParaRPr lang="en-US" sz="4400" dirty="0">
              <a:solidFill>
                <a:schemeClr val="bg1"/>
              </a:solidFill>
            </a:endParaRPr>
          </a:p>
        </p:txBody>
      </p:sp>
      <p:sp>
        <p:nvSpPr>
          <p:cNvPr id="4" name="Content Placeholder 3"/>
          <p:cNvSpPr>
            <a:spLocks noGrp="1"/>
          </p:cNvSpPr>
          <p:nvPr>
            <p:ph sz="half" idx="2"/>
          </p:nvPr>
        </p:nvSpPr>
        <p:spPr/>
        <p:txBody>
          <a:bodyPr/>
          <a:lstStyle/>
          <a:p>
            <a:endParaRPr lang="en-US"/>
          </a:p>
        </p:txBody>
      </p:sp>
      <p:pic>
        <p:nvPicPr>
          <p:cNvPr id="3074" name="Picture 2" descr="10_Simple_Squamous_Apical_Epithelial_Tissue"/>
          <p:cNvPicPr>
            <a:picLocks noChangeAspect="1" noChangeArrowheads="1"/>
          </p:cNvPicPr>
          <p:nvPr/>
        </p:nvPicPr>
        <p:blipFill>
          <a:blip r:embed="rId2" cstate="print"/>
          <a:srcRect/>
          <a:stretch>
            <a:fillRect/>
          </a:stretch>
        </p:blipFill>
        <p:spPr bwMode="auto">
          <a:xfrm rot="5400000">
            <a:off x="4080695" y="1253307"/>
            <a:ext cx="4564009"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rmAutofit fontScale="90000"/>
          </a:bodyPr>
          <a:lstStyle/>
          <a:p>
            <a:r>
              <a:rPr lang="en-US" dirty="0" smtClean="0">
                <a:solidFill>
                  <a:srgbClr val="0000FF"/>
                </a:solidFill>
              </a:rPr>
              <a:t>Stratified epithelium is usually found in areas of the body where the principal activity is</a:t>
            </a:r>
            <a:r>
              <a:rPr lang="en-US" dirty="0" smtClean="0"/>
              <a:t/>
            </a:r>
            <a:br>
              <a:rPr lang="en-US" dirty="0" smtClean="0"/>
            </a:br>
            <a:endParaRPr lang="en-US" dirty="0"/>
          </a:p>
        </p:txBody>
      </p:sp>
      <p:sp>
        <p:nvSpPr>
          <p:cNvPr id="3" name="Content Placeholder 2"/>
          <p:cNvSpPr>
            <a:spLocks noGrp="1"/>
          </p:cNvSpPr>
          <p:nvPr>
            <p:ph idx="1"/>
          </p:nvPr>
        </p:nvSpPr>
        <p:spPr>
          <a:xfrm>
            <a:off x="457200" y="2209801"/>
            <a:ext cx="8229600" cy="3276600"/>
          </a:xfrm>
        </p:spPr>
        <p:txBody>
          <a:bodyPr/>
          <a:lstStyle/>
          <a:p>
            <a:pPr>
              <a:buNone/>
            </a:pPr>
            <a:r>
              <a:rPr lang="en-US" dirty="0" smtClean="0">
                <a:solidFill>
                  <a:srgbClr val="FFFF00"/>
                </a:solidFill>
              </a:rPr>
              <a:t>A. </a:t>
            </a:r>
            <a:r>
              <a:rPr lang="en-US" dirty="0">
                <a:solidFill>
                  <a:srgbClr val="FFFF00"/>
                </a:solidFill>
              </a:rPr>
              <a:t>filtration</a:t>
            </a:r>
          </a:p>
          <a:p>
            <a:pPr>
              <a:buNone/>
            </a:pPr>
            <a:r>
              <a:rPr lang="en-US" dirty="0" smtClean="0">
                <a:solidFill>
                  <a:srgbClr val="FFFF00"/>
                </a:solidFill>
              </a:rPr>
              <a:t>B. </a:t>
            </a:r>
            <a:r>
              <a:rPr lang="en-US" dirty="0">
                <a:solidFill>
                  <a:srgbClr val="FFFF00"/>
                </a:solidFill>
              </a:rPr>
              <a:t>protection</a:t>
            </a:r>
          </a:p>
          <a:p>
            <a:pPr>
              <a:buNone/>
            </a:pPr>
            <a:r>
              <a:rPr lang="en-US" dirty="0" smtClean="0">
                <a:solidFill>
                  <a:srgbClr val="FFFF00"/>
                </a:solidFill>
              </a:rPr>
              <a:t>C. </a:t>
            </a:r>
            <a:r>
              <a:rPr lang="en-US" dirty="0">
                <a:solidFill>
                  <a:srgbClr val="FFFF00"/>
                </a:solidFill>
              </a:rPr>
              <a:t>absorption</a:t>
            </a:r>
          </a:p>
          <a:p>
            <a:pPr>
              <a:buNone/>
            </a:pPr>
            <a:r>
              <a:rPr lang="en-US" dirty="0">
                <a:solidFill>
                  <a:srgbClr val="FFFF00"/>
                </a:solidFill>
              </a:rPr>
              <a:t>D</a:t>
            </a:r>
            <a:r>
              <a:rPr lang="en-US" dirty="0" smtClean="0">
                <a:solidFill>
                  <a:srgbClr val="FFFF00"/>
                </a:solidFill>
              </a:rPr>
              <a:t>. Diffusion</a:t>
            </a:r>
          </a:p>
          <a:p>
            <a:pPr>
              <a:buNone/>
            </a:pPr>
            <a:endParaRPr lang="en-US" dirty="0">
              <a:solidFill>
                <a:srgbClr val="FFFF00"/>
              </a:solidFill>
            </a:endParaRPr>
          </a:p>
          <a:p>
            <a:pPr>
              <a:buNone/>
            </a:pPr>
            <a:r>
              <a:rPr lang="en-US" dirty="0" smtClean="0">
                <a:solidFill>
                  <a:srgbClr val="FFFF00"/>
                </a:solidFill>
              </a:rPr>
              <a:t>Answer: B. Protection (Like the skin!!!)</a:t>
            </a:r>
            <a:endParaRPr lang="en-US" dirty="0">
              <a:solidFill>
                <a:srgbClr val="FFFF00"/>
              </a:solidFill>
            </a:endParaRPr>
          </a:p>
        </p:txBody>
      </p:sp>
      <p:pic>
        <p:nvPicPr>
          <p:cNvPr id="4099" name="Picture 3"/>
          <p:cNvPicPr>
            <a:picLocks noChangeAspect="1" noChangeArrowheads="1"/>
          </p:cNvPicPr>
          <p:nvPr/>
        </p:nvPicPr>
        <p:blipFill>
          <a:blip r:embed="rId2" cstate="print"/>
          <a:srcRect/>
          <a:stretch>
            <a:fillRect/>
          </a:stretch>
        </p:blipFill>
        <p:spPr bwMode="auto">
          <a:xfrm>
            <a:off x="4038600" y="2057400"/>
            <a:ext cx="4286250" cy="2819400"/>
          </a:xfrm>
          <a:prstGeom prst="rect">
            <a:avLst/>
          </a:prstGeom>
          <a:noFill/>
          <a:ln w="9525">
            <a:noFill/>
            <a:miter lim="800000"/>
            <a:headEnd/>
            <a:tailEnd/>
          </a:ln>
        </p:spPr>
      </p:pic>
      <p:sp>
        <p:nvSpPr>
          <p:cNvPr id="6" name="TextBox 5"/>
          <p:cNvSpPr txBox="1"/>
          <p:nvPr/>
        </p:nvSpPr>
        <p:spPr>
          <a:xfrm>
            <a:off x="4419600" y="2667000"/>
            <a:ext cx="3810000" cy="369332"/>
          </a:xfrm>
          <a:prstGeom prst="rect">
            <a:avLst/>
          </a:prstGeom>
          <a:noFill/>
        </p:spPr>
        <p:txBody>
          <a:bodyPr wrap="square" rtlCol="0">
            <a:spAutoFit/>
          </a:bodyPr>
          <a:lstStyle/>
          <a:p>
            <a:r>
              <a:rPr lang="en-US" dirty="0" smtClean="0"/>
              <a:t>Where is this located?</a:t>
            </a:r>
            <a:endParaRPr lang="en-US" dirty="0"/>
          </a:p>
        </p:txBody>
      </p:sp>
      <p:sp>
        <p:nvSpPr>
          <p:cNvPr id="9" name="TextBox 8"/>
          <p:cNvSpPr txBox="1"/>
          <p:nvPr/>
        </p:nvSpPr>
        <p:spPr>
          <a:xfrm>
            <a:off x="1524000" y="5791200"/>
            <a:ext cx="4876800" cy="523220"/>
          </a:xfrm>
          <a:prstGeom prst="rect">
            <a:avLst/>
          </a:prstGeom>
          <a:noFill/>
        </p:spPr>
        <p:txBody>
          <a:bodyPr wrap="square" rtlCol="0">
            <a:spAutoFit/>
          </a:bodyPr>
          <a:lstStyle/>
          <a:p>
            <a:r>
              <a:rPr lang="en-US" sz="2800" dirty="0" smtClean="0"/>
              <a:t>Esophagus. </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solidFill>
                  <a:schemeClr val="tx1"/>
                </a:solidFill>
              </a:rPr>
              <a:t>Name this tissue</a:t>
            </a:r>
            <a:r>
              <a:rPr lang="en-US" sz="7200" dirty="0" smtClean="0">
                <a:solidFill>
                  <a:schemeClr val="tx1"/>
                </a:solidFill>
              </a:rPr>
              <a:t>.</a:t>
            </a:r>
            <a:endParaRPr lang="en-US" sz="7200" dirty="0">
              <a:solidFill>
                <a:schemeClr val="tx1"/>
              </a:solidFill>
            </a:endParaRPr>
          </a:p>
        </p:txBody>
      </p:sp>
      <p:sp>
        <p:nvSpPr>
          <p:cNvPr id="3" name="Content Placeholder 2"/>
          <p:cNvSpPr>
            <a:spLocks noGrp="1"/>
          </p:cNvSpPr>
          <p:nvPr>
            <p:ph sz="half" idx="1"/>
          </p:nvPr>
        </p:nvSpPr>
        <p:spPr/>
        <p:txBody>
          <a:bodyPr>
            <a:normAutofit/>
          </a:bodyPr>
          <a:lstStyle/>
          <a:p>
            <a:pPr>
              <a:buNone/>
            </a:pPr>
            <a:r>
              <a:rPr lang="en-US" sz="4800" dirty="0" smtClean="0">
                <a:solidFill>
                  <a:schemeClr val="bg1"/>
                </a:solidFill>
              </a:rPr>
              <a:t>Stratified Columnar Epithelium Tissue</a:t>
            </a:r>
            <a:endParaRPr lang="en-US" sz="4800" dirty="0">
              <a:solidFill>
                <a:schemeClr val="bg1"/>
              </a:solidFill>
            </a:endParaRPr>
          </a:p>
        </p:txBody>
      </p:sp>
      <p:sp>
        <p:nvSpPr>
          <p:cNvPr id="4" name="Content Placeholder 3"/>
          <p:cNvSpPr>
            <a:spLocks noGrp="1"/>
          </p:cNvSpPr>
          <p:nvPr>
            <p:ph sz="half" idx="2"/>
          </p:nvPr>
        </p:nvSpPr>
        <p:spPr/>
        <p:txBody>
          <a:bodyPr/>
          <a:lstStyle/>
          <a:p>
            <a:endParaRPr lang="en-US"/>
          </a:p>
        </p:txBody>
      </p:sp>
      <p:pic>
        <p:nvPicPr>
          <p:cNvPr id="1026" name="Picture 2" descr="salivary8.jpg (72790 bytes)"/>
          <p:cNvPicPr>
            <a:picLocks noChangeAspect="1" noChangeArrowheads="1"/>
          </p:cNvPicPr>
          <p:nvPr/>
        </p:nvPicPr>
        <p:blipFill>
          <a:blip r:embed="rId2" cstate="print"/>
          <a:srcRect/>
          <a:stretch>
            <a:fillRect/>
          </a:stretch>
        </p:blipFill>
        <p:spPr bwMode="auto">
          <a:xfrm rot="5400000">
            <a:off x="4124093" y="1895707"/>
            <a:ext cx="5086813"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676400"/>
          </a:xfrm>
        </p:spPr>
        <p:txBody>
          <a:bodyPr>
            <a:noAutofit/>
          </a:bodyPr>
          <a:lstStyle/>
          <a:p>
            <a:r>
              <a:rPr lang="en-US" sz="3200" dirty="0">
                <a:solidFill>
                  <a:srgbClr val="FFC000"/>
                </a:solidFill>
              </a:rPr>
              <a:t>The net movement of molecules from a high concentration to a low concentration is best described by which of the following?</a:t>
            </a:r>
          </a:p>
        </p:txBody>
      </p:sp>
      <p:sp>
        <p:nvSpPr>
          <p:cNvPr id="3" name="Content Placeholder 2"/>
          <p:cNvSpPr>
            <a:spLocks noGrp="1"/>
          </p:cNvSpPr>
          <p:nvPr>
            <p:ph idx="1"/>
          </p:nvPr>
        </p:nvSpPr>
        <p:spPr>
          <a:xfrm>
            <a:off x="533400" y="2209800"/>
            <a:ext cx="8153400" cy="3916363"/>
          </a:xfrm>
        </p:spPr>
        <p:txBody>
          <a:bodyPr>
            <a:normAutofit/>
          </a:bodyPr>
          <a:lstStyle/>
          <a:p>
            <a:pPr marL="514350" indent="-514350">
              <a:buAutoNum type="alphaLcPeriod"/>
            </a:pPr>
            <a:r>
              <a:rPr lang="en-US" dirty="0" smtClean="0">
                <a:solidFill>
                  <a:srgbClr val="0070C0"/>
                </a:solidFill>
              </a:rPr>
              <a:t>Diffusion</a:t>
            </a:r>
          </a:p>
          <a:p>
            <a:pPr marL="514350" indent="-514350">
              <a:buAutoNum type="alphaLcPeriod"/>
            </a:pPr>
            <a:r>
              <a:rPr lang="en-US" dirty="0" smtClean="0">
                <a:solidFill>
                  <a:srgbClr val="0070C0"/>
                </a:solidFill>
              </a:rPr>
              <a:t>Active transport</a:t>
            </a:r>
          </a:p>
          <a:p>
            <a:pPr marL="514350" indent="-514350">
              <a:buAutoNum type="alphaLcPeriod"/>
            </a:pPr>
            <a:r>
              <a:rPr lang="en-US" dirty="0" smtClean="0">
                <a:solidFill>
                  <a:srgbClr val="0070C0"/>
                </a:solidFill>
              </a:rPr>
              <a:t>Osmosis</a:t>
            </a:r>
          </a:p>
          <a:p>
            <a:pPr marL="514350" indent="-514350">
              <a:buAutoNum type="alphaLcPeriod"/>
            </a:pPr>
            <a:r>
              <a:rPr lang="en-US" dirty="0" smtClean="0">
                <a:solidFill>
                  <a:srgbClr val="0070C0"/>
                </a:solidFill>
              </a:rPr>
              <a:t>Facilitated Diffusion</a:t>
            </a:r>
          </a:p>
          <a:p>
            <a:pPr marL="514350" indent="-514350">
              <a:buAutoNum type="alphaLcPeriod"/>
            </a:pPr>
            <a:r>
              <a:rPr lang="en-US" dirty="0" err="1" smtClean="0">
                <a:solidFill>
                  <a:srgbClr val="0070C0"/>
                </a:solidFill>
              </a:rPr>
              <a:t>Exocytosis</a:t>
            </a:r>
            <a:endParaRPr lang="en-US" dirty="0" smtClean="0">
              <a:solidFill>
                <a:srgbClr val="0070C0"/>
              </a:solidFill>
            </a:endParaRPr>
          </a:p>
          <a:p>
            <a:pPr marL="514350" indent="-514350">
              <a:buAutoNum type="alphaLcPeriod"/>
            </a:pPr>
            <a:endParaRPr lang="en-US" dirty="0" smtClean="0">
              <a:solidFill>
                <a:srgbClr val="0070C0"/>
              </a:solidFill>
            </a:endParaRPr>
          </a:p>
          <a:p>
            <a:pPr marL="514350" indent="-514350">
              <a:buNone/>
            </a:pPr>
            <a:r>
              <a:rPr lang="en-US" dirty="0" smtClean="0">
                <a:solidFill>
                  <a:srgbClr val="0070C0"/>
                </a:solidFill>
              </a:rPr>
              <a:t>Answer: A </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ox(in)">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CC0099"/>
                </a:solidFill>
              </a:rPr>
              <a:t>Epithelial tissues perform all of the following functions except</a:t>
            </a:r>
            <a:endParaRPr lang="en-US" dirty="0">
              <a:solidFill>
                <a:srgbClr val="CC0099"/>
              </a:solidFill>
            </a:endParaRPr>
          </a:p>
        </p:txBody>
      </p:sp>
      <p:sp>
        <p:nvSpPr>
          <p:cNvPr id="3" name="Content Placeholder 2"/>
          <p:cNvSpPr>
            <a:spLocks noGrp="1"/>
          </p:cNvSpPr>
          <p:nvPr>
            <p:ph idx="1"/>
          </p:nvPr>
        </p:nvSpPr>
        <p:spPr/>
        <p:txBody>
          <a:bodyPr>
            <a:normAutofit fontScale="92500"/>
          </a:bodyPr>
          <a:lstStyle/>
          <a:p>
            <a:pPr marL="514350" indent="-514350">
              <a:buAutoNum type="alphaLcPeriod"/>
            </a:pPr>
            <a:r>
              <a:rPr lang="en-US" dirty="0" smtClean="0">
                <a:solidFill>
                  <a:srgbClr val="00B050"/>
                </a:solidFill>
              </a:rPr>
              <a:t>produce glands that secrete materials</a:t>
            </a:r>
          </a:p>
          <a:p>
            <a:pPr marL="514350" indent="-514350">
              <a:buAutoNum type="alphaLcPeriod"/>
            </a:pPr>
            <a:r>
              <a:rPr lang="en-US" dirty="0" smtClean="0">
                <a:solidFill>
                  <a:srgbClr val="00B050"/>
                </a:solidFill>
              </a:rPr>
              <a:t>protect from dehydration or mechanical damage</a:t>
            </a:r>
          </a:p>
          <a:p>
            <a:pPr marL="514350" indent="-514350">
              <a:buAutoNum type="alphaLcPeriod"/>
            </a:pPr>
            <a:r>
              <a:rPr lang="en-US" dirty="0" smtClean="0">
                <a:solidFill>
                  <a:srgbClr val="00B050"/>
                </a:solidFill>
              </a:rPr>
              <a:t>provide a selectively permeable barrier</a:t>
            </a:r>
          </a:p>
          <a:p>
            <a:pPr marL="514350" indent="-514350">
              <a:buAutoNum type="alphaLcPeriod"/>
            </a:pPr>
            <a:r>
              <a:rPr lang="en-US" dirty="0" smtClean="0">
                <a:solidFill>
                  <a:srgbClr val="00B050"/>
                </a:solidFill>
              </a:rPr>
              <a:t>provide a structural framework for other tissues</a:t>
            </a:r>
          </a:p>
          <a:p>
            <a:pPr marL="514350" indent="-514350">
              <a:buAutoNum type="alphaLcPeriod"/>
            </a:pPr>
            <a:r>
              <a:rPr lang="en-US" dirty="0" smtClean="0">
                <a:solidFill>
                  <a:srgbClr val="00B050"/>
                </a:solidFill>
              </a:rPr>
              <a:t>Provides sensory surface</a:t>
            </a:r>
          </a:p>
          <a:p>
            <a:pPr marL="514350" indent="-514350">
              <a:buNone/>
            </a:pPr>
            <a:r>
              <a:rPr lang="en-US" dirty="0" smtClean="0">
                <a:solidFill>
                  <a:srgbClr val="00B050"/>
                </a:solidFill>
              </a:rPr>
              <a:t>Answer: B Epithelial tissue provides a structural framework for other tissues .... for this is the work of the basement membrane.</a:t>
            </a:r>
            <a:r>
              <a:rPr lang="en-US" dirty="0" smtClean="0"/>
              <a:t/>
            </a:r>
            <a:br>
              <a:rPr lang="en-US" dirty="0" smtClean="0"/>
            </a:b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Name this Tissue.</a:t>
            </a:r>
            <a:endParaRPr lang="en-US"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6082" name="Picture 2" descr="http://science.tjc.edu/Course/BIOLOGY/1409/cuboidal1.6-9.jpg"/>
          <p:cNvPicPr>
            <a:picLocks noChangeAspect="1" noChangeArrowheads="1"/>
          </p:cNvPicPr>
          <p:nvPr/>
        </p:nvPicPr>
        <p:blipFill>
          <a:blip r:embed="rId2" cstate="print"/>
          <a:srcRect/>
          <a:stretch>
            <a:fillRect/>
          </a:stretch>
        </p:blipFill>
        <p:spPr bwMode="auto">
          <a:xfrm>
            <a:off x="381000" y="1447800"/>
            <a:ext cx="8458200" cy="5010150"/>
          </a:xfrm>
          <a:prstGeom prst="rect">
            <a:avLst/>
          </a:prstGeom>
          <a:noFill/>
        </p:spPr>
      </p:pic>
      <p:sp>
        <p:nvSpPr>
          <p:cNvPr id="6" name="Rectangle 5"/>
          <p:cNvSpPr/>
          <p:nvPr/>
        </p:nvSpPr>
        <p:spPr>
          <a:xfrm>
            <a:off x="522659" y="2967334"/>
            <a:ext cx="8098692" cy="923330"/>
          </a:xfrm>
          <a:prstGeom prst="rect">
            <a:avLst/>
          </a:prstGeom>
          <a:noFill/>
        </p:spPr>
        <p:txBody>
          <a:bodyPr wrap="square" lIns="91440" tIns="45720" rIns="91440" bIns="45720">
            <a:spAutoFit/>
          </a:bodyPr>
          <a:lstStyle/>
          <a:p>
            <a:pPr algn="ctr"/>
            <a:r>
              <a:rPr lang="en-US" sz="5400" b="1" dirty="0" smtClean="0">
                <a:ln w="24500" cmpd="dbl">
                  <a:solidFill>
                    <a:schemeClr val="accent2">
                      <a:shade val="85000"/>
                      <a:satMod val="155000"/>
                    </a:schemeClr>
                  </a:solidFill>
                  <a:prstDash val="solid"/>
                  <a:miter lim="800000"/>
                </a:ln>
                <a:solidFill>
                  <a:srgbClr val="00FF00"/>
                </a:solidFill>
                <a:effectLst>
                  <a:outerShdw blurRad="38100" dist="38100" dir="7020000" algn="tl">
                    <a:srgbClr val="000000">
                      <a:alpha val="35000"/>
                    </a:srgbClr>
                  </a:outerShdw>
                </a:effectLst>
              </a:rPr>
              <a:t>Simple </a:t>
            </a:r>
            <a:r>
              <a:rPr lang="en-US" sz="5400" b="1" dirty="0" err="1" smtClean="0">
                <a:ln w="24500" cmpd="dbl">
                  <a:solidFill>
                    <a:schemeClr val="accent2">
                      <a:shade val="85000"/>
                      <a:satMod val="155000"/>
                    </a:schemeClr>
                  </a:solidFill>
                  <a:prstDash val="solid"/>
                  <a:miter lim="800000"/>
                </a:ln>
                <a:solidFill>
                  <a:srgbClr val="00FF00"/>
                </a:solidFill>
                <a:effectLst>
                  <a:outerShdw blurRad="38100" dist="38100" dir="7020000" algn="tl">
                    <a:srgbClr val="000000">
                      <a:alpha val="35000"/>
                    </a:srgbClr>
                  </a:outerShdw>
                </a:effectLst>
              </a:rPr>
              <a:t>Cuboidal</a:t>
            </a:r>
            <a:r>
              <a:rPr lang="en-US" sz="5400" b="1" dirty="0" smtClean="0">
                <a:ln w="24500" cmpd="dbl">
                  <a:solidFill>
                    <a:schemeClr val="accent2">
                      <a:shade val="85000"/>
                      <a:satMod val="155000"/>
                    </a:schemeClr>
                  </a:solidFill>
                  <a:prstDash val="solid"/>
                  <a:miter lim="800000"/>
                </a:ln>
                <a:solidFill>
                  <a:srgbClr val="00FF00"/>
                </a:solidFill>
                <a:effectLst>
                  <a:outerShdw blurRad="38100" dist="38100" dir="7020000" algn="tl">
                    <a:srgbClr val="000000">
                      <a:alpha val="35000"/>
                    </a:srgbClr>
                  </a:outerShdw>
                </a:effectLst>
              </a:rPr>
              <a:t> Epithelium</a:t>
            </a:r>
            <a:endParaRPr lang="en-US" sz="5400" b="1" cap="none" spc="0" dirty="0">
              <a:ln w="24500" cmpd="dbl">
                <a:solidFill>
                  <a:schemeClr val="accent2">
                    <a:shade val="85000"/>
                    <a:satMod val="155000"/>
                  </a:schemeClr>
                </a:solidFill>
                <a:prstDash val="solid"/>
                <a:miter lim="800000"/>
              </a:ln>
              <a:solidFill>
                <a:srgbClr val="00FF00"/>
              </a:solidFill>
              <a:effectLst>
                <a:outerShdw blurRad="38100" dist="38100" dir="7020000" algn="tl">
                  <a:srgbClr val="000000">
                    <a:alpha val="35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Name this Tissue.</a:t>
            </a:r>
            <a:endParaRPr lang="en-US"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7106" name="Picture 2" descr="http://science.tjc.edu/Course/BIOLOGY/1409/ciliatedpseudo1.6-11.jpg"/>
          <p:cNvPicPr>
            <a:picLocks noChangeAspect="1" noChangeArrowheads="1"/>
          </p:cNvPicPr>
          <p:nvPr/>
        </p:nvPicPr>
        <p:blipFill>
          <a:blip r:embed="rId2" cstate="print"/>
          <a:srcRect/>
          <a:stretch>
            <a:fillRect/>
          </a:stretch>
        </p:blipFill>
        <p:spPr bwMode="auto">
          <a:xfrm>
            <a:off x="381000" y="1143000"/>
            <a:ext cx="8480323" cy="5257800"/>
          </a:xfrm>
          <a:prstGeom prst="rect">
            <a:avLst/>
          </a:prstGeom>
          <a:noFill/>
        </p:spPr>
      </p:pic>
      <p:sp>
        <p:nvSpPr>
          <p:cNvPr id="6" name="TextBox 5"/>
          <p:cNvSpPr txBox="1"/>
          <p:nvPr/>
        </p:nvSpPr>
        <p:spPr>
          <a:xfrm>
            <a:off x="990600" y="1828800"/>
            <a:ext cx="6400800" cy="954107"/>
          </a:xfrm>
          <a:prstGeom prst="rect">
            <a:avLst/>
          </a:prstGeom>
          <a:noFill/>
        </p:spPr>
        <p:txBody>
          <a:bodyPr wrap="square" rtlCol="0">
            <a:spAutoFit/>
          </a:bodyPr>
          <a:lstStyle/>
          <a:p>
            <a:r>
              <a:rPr lang="en-US" sz="2800" dirty="0" smtClean="0">
                <a:solidFill>
                  <a:srgbClr val="6600FF"/>
                </a:solidFill>
              </a:rPr>
              <a:t>Ciliated </a:t>
            </a:r>
            <a:r>
              <a:rPr lang="en-US" sz="2800" dirty="0" err="1" smtClean="0">
                <a:solidFill>
                  <a:srgbClr val="6600FF"/>
                </a:solidFill>
              </a:rPr>
              <a:t>Psuedostratified</a:t>
            </a:r>
            <a:r>
              <a:rPr lang="en-US" sz="2800" dirty="0" smtClean="0">
                <a:solidFill>
                  <a:srgbClr val="6600FF"/>
                </a:solidFill>
              </a:rPr>
              <a:t> </a:t>
            </a:r>
            <a:r>
              <a:rPr lang="en-US" sz="2800" dirty="0" err="1" smtClean="0">
                <a:solidFill>
                  <a:srgbClr val="6600FF"/>
                </a:solidFill>
              </a:rPr>
              <a:t>Culumnar</a:t>
            </a:r>
            <a:r>
              <a:rPr lang="en-US" sz="2800" dirty="0" smtClean="0">
                <a:solidFill>
                  <a:srgbClr val="6600FF"/>
                </a:solidFill>
              </a:rPr>
              <a:t> Epithelium</a:t>
            </a:r>
            <a:endParaRPr lang="en-US" sz="2800" dirty="0">
              <a:solidFill>
                <a:srgbClr val="66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000"/>
                </a:solidFill>
              </a:rPr>
              <a:t>Name the location of these macrophages.</a:t>
            </a:r>
            <a:endParaRPr lang="en-US" dirty="0">
              <a:solidFill>
                <a:srgbClr val="FFC000"/>
              </a:solidFill>
            </a:endParaRPr>
          </a:p>
        </p:txBody>
      </p:sp>
      <p:sp>
        <p:nvSpPr>
          <p:cNvPr id="3" name="Content Placeholder 2"/>
          <p:cNvSpPr>
            <a:spLocks noGrp="1"/>
          </p:cNvSpPr>
          <p:nvPr>
            <p:ph idx="1"/>
          </p:nvPr>
        </p:nvSpPr>
        <p:spPr>
          <a:xfrm>
            <a:off x="457200" y="1600200"/>
            <a:ext cx="3810000" cy="4525963"/>
          </a:xfrm>
        </p:spPr>
        <p:txBody>
          <a:bodyPr/>
          <a:lstStyle/>
          <a:p>
            <a:pPr marL="514350" indent="-514350">
              <a:buAutoNum type="alphaUcPeriod"/>
            </a:pPr>
            <a:r>
              <a:rPr lang="en-US" dirty="0" smtClean="0">
                <a:solidFill>
                  <a:srgbClr val="00B0F0"/>
                </a:solidFill>
              </a:rPr>
              <a:t>Dust cell-</a:t>
            </a:r>
          </a:p>
          <a:p>
            <a:pPr>
              <a:buNone/>
            </a:pPr>
            <a:r>
              <a:rPr lang="en-US" dirty="0" smtClean="0">
                <a:solidFill>
                  <a:srgbClr val="00B0F0"/>
                </a:solidFill>
              </a:rPr>
              <a:t>B. Kupffer cells-</a:t>
            </a:r>
          </a:p>
          <a:p>
            <a:pPr>
              <a:buNone/>
            </a:pPr>
            <a:r>
              <a:rPr lang="en-US" dirty="0" smtClean="0">
                <a:solidFill>
                  <a:srgbClr val="00B0F0"/>
                </a:solidFill>
              </a:rPr>
              <a:t>C. Histiocyte-</a:t>
            </a:r>
          </a:p>
          <a:p>
            <a:pPr>
              <a:buNone/>
            </a:pPr>
            <a:r>
              <a:rPr lang="en-US" dirty="0" smtClean="0">
                <a:solidFill>
                  <a:srgbClr val="00B0F0"/>
                </a:solidFill>
              </a:rPr>
              <a:t>D. Langerhans cell-</a:t>
            </a:r>
          </a:p>
          <a:p>
            <a:pPr>
              <a:buNone/>
            </a:pPr>
            <a:r>
              <a:rPr lang="en-US" dirty="0" smtClean="0">
                <a:solidFill>
                  <a:srgbClr val="00B0F0"/>
                </a:solidFill>
              </a:rPr>
              <a:t>E. Microglia-</a:t>
            </a:r>
            <a:endParaRPr lang="en-US" dirty="0">
              <a:solidFill>
                <a:srgbClr val="00B0F0"/>
              </a:solidFill>
            </a:endParaRPr>
          </a:p>
        </p:txBody>
      </p:sp>
      <p:sp>
        <p:nvSpPr>
          <p:cNvPr id="4" name="TextBox 3"/>
          <p:cNvSpPr txBox="1"/>
          <p:nvPr/>
        </p:nvSpPr>
        <p:spPr>
          <a:xfrm>
            <a:off x="4572000" y="1600200"/>
            <a:ext cx="4191000" cy="5970865"/>
          </a:xfrm>
          <a:prstGeom prst="rect">
            <a:avLst/>
          </a:prstGeom>
          <a:noFill/>
        </p:spPr>
        <p:txBody>
          <a:bodyPr wrap="square" rtlCol="0">
            <a:spAutoFit/>
          </a:bodyPr>
          <a:lstStyle/>
          <a:p>
            <a:r>
              <a:rPr lang="en-US" dirty="0" smtClean="0">
                <a:solidFill>
                  <a:srgbClr val="FFFF00"/>
                </a:solidFill>
              </a:rPr>
              <a:t> </a:t>
            </a:r>
            <a:r>
              <a:rPr lang="en-US" sz="2800" dirty="0">
                <a:solidFill>
                  <a:srgbClr val="FFFF00"/>
                </a:solidFill>
              </a:rPr>
              <a:t>F</a:t>
            </a:r>
            <a:r>
              <a:rPr lang="en-US" sz="2800" dirty="0" smtClean="0">
                <a:solidFill>
                  <a:srgbClr val="FFFF00"/>
                </a:solidFill>
              </a:rPr>
              <a:t>ound in the liver</a:t>
            </a:r>
          </a:p>
          <a:p>
            <a:endParaRPr lang="en-US" sz="2800" dirty="0" smtClean="0">
              <a:solidFill>
                <a:srgbClr val="FFFF00"/>
              </a:solidFill>
            </a:endParaRPr>
          </a:p>
          <a:p>
            <a:r>
              <a:rPr lang="en-US" sz="2800" dirty="0" smtClean="0">
                <a:solidFill>
                  <a:srgbClr val="FFFF00"/>
                </a:solidFill>
              </a:rPr>
              <a:t>Found in the respiratory tract.</a:t>
            </a:r>
          </a:p>
          <a:p>
            <a:endParaRPr lang="en-US" sz="2800" dirty="0">
              <a:solidFill>
                <a:srgbClr val="FFFF00"/>
              </a:solidFill>
            </a:endParaRPr>
          </a:p>
          <a:p>
            <a:r>
              <a:rPr lang="en-US" sz="2800" dirty="0" smtClean="0">
                <a:solidFill>
                  <a:srgbClr val="FFFF00"/>
                </a:solidFill>
              </a:rPr>
              <a:t>Found in the nervous system </a:t>
            </a:r>
          </a:p>
          <a:p>
            <a:endParaRPr lang="en-US" sz="2800" dirty="0">
              <a:solidFill>
                <a:srgbClr val="FFFF00"/>
              </a:solidFill>
            </a:endParaRPr>
          </a:p>
          <a:p>
            <a:r>
              <a:rPr lang="en-US" sz="2800" dirty="0" smtClean="0">
                <a:solidFill>
                  <a:srgbClr val="FFFF00"/>
                </a:solidFill>
              </a:rPr>
              <a:t>Found in connective tissue</a:t>
            </a:r>
          </a:p>
          <a:p>
            <a:endParaRPr lang="en-US" sz="2800" dirty="0">
              <a:solidFill>
                <a:srgbClr val="FFFF00"/>
              </a:solidFill>
            </a:endParaRPr>
          </a:p>
          <a:p>
            <a:r>
              <a:rPr lang="en-US" sz="2800" dirty="0" smtClean="0">
                <a:solidFill>
                  <a:srgbClr val="FFFF00"/>
                </a:solidFill>
              </a:rPr>
              <a:t>Found in the skin</a:t>
            </a:r>
          </a:p>
          <a:p>
            <a:endParaRPr lang="en-US" sz="2800" dirty="0"/>
          </a:p>
          <a:p>
            <a:endParaRPr lang="en-US" sz="2800" dirty="0"/>
          </a:p>
          <a:p>
            <a:endParaRPr lang="en-US" dirty="0"/>
          </a:p>
        </p:txBody>
      </p:sp>
      <p:cxnSp>
        <p:nvCxnSpPr>
          <p:cNvPr id="6" name="Straight Arrow Connector 5"/>
          <p:cNvCxnSpPr/>
          <p:nvPr/>
        </p:nvCxnSpPr>
        <p:spPr>
          <a:xfrm>
            <a:off x="2667000" y="1981200"/>
            <a:ext cx="19050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276600" y="1981200"/>
            <a:ext cx="13716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2895600" y="3048000"/>
            <a:ext cx="1676400" cy="1676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6200000" flipH="1">
            <a:off x="2933700" y="4229100"/>
            <a:ext cx="2438400" cy="1143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2895600" y="4191000"/>
            <a:ext cx="1752600" cy="76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Autofit/>
          </a:bodyPr>
          <a:lstStyle/>
          <a:p>
            <a:r>
              <a:rPr lang="en-US" dirty="0" smtClean="0">
                <a:solidFill>
                  <a:schemeClr val="bg1"/>
                </a:solidFill>
              </a:rPr>
              <a:t>Name this Tissue and what you see.</a:t>
            </a:r>
            <a:endParaRPr lang="en-US"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8130" name="Picture 2" descr="http://science.tjc.edu/Course/BIOLOGY/1409/areolar_2.jpg"/>
          <p:cNvPicPr>
            <a:picLocks noChangeAspect="1" noChangeArrowheads="1"/>
          </p:cNvPicPr>
          <p:nvPr/>
        </p:nvPicPr>
        <p:blipFill>
          <a:blip r:embed="rId2" cstate="print"/>
          <a:srcRect/>
          <a:stretch>
            <a:fillRect/>
          </a:stretch>
        </p:blipFill>
        <p:spPr bwMode="auto">
          <a:xfrm>
            <a:off x="533400" y="1524000"/>
            <a:ext cx="8312239" cy="5181600"/>
          </a:xfrm>
          <a:prstGeom prst="rect">
            <a:avLst/>
          </a:prstGeom>
          <a:noFill/>
        </p:spPr>
      </p:pic>
      <p:sp>
        <p:nvSpPr>
          <p:cNvPr id="7" name="TextBox 6"/>
          <p:cNvSpPr txBox="1"/>
          <p:nvPr/>
        </p:nvSpPr>
        <p:spPr>
          <a:xfrm>
            <a:off x="1066800" y="1905000"/>
            <a:ext cx="6019800" cy="1077218"/>
          </a:xfrm>
          <a:prstGeom prst="rect">
            <a:avLst/>
          </a:prstGeom>
          <a:noFill/>
        </p:spPr>
        <p:txBody>
          <a:bodyPr wrap="square" rtlCol="0">
            <a:spAutoFit/>
          </a:bodyPr>
          <a:lstStyle/>
          <a:p>
            <a:r>
              <a:rPr lang="en-US" sz="3200" dirty="0" smtClean="0">
                <a:solidFill>
                  <a:srgbClr val="002060"/>
                </a:solidFill>
              </a:rPr>
              <a:t>Loose (</a:t>
            </a:r>
            <a:r>
              <a:rPr lang="en-US" sz="3200" dirty="0" err="1" smtClean="0">
                <a:solidFill>
                  <a:srgbClr val="002060"/>
                </a:solidFill>
              </a:rPr>
              <a:t>Areolar</a:t>
            </a:r>
            <a:r>
              <a:rPr lang="en-US" sz="3200" dirty="0" smtClean="0">
                <a:solidFill>
                  <a:srgbClr val="002060"/>
                </a:solidFill>
              </a:rPr>
              <a:t>) Connective </a:t>
            </a:r>
            <a:r>
              <a:rPr lang="en-US" sz="3200" dirty="0" smtClean="0"/>
              <a:t>Tissue</a:t>
            </a:r>
            <a:endParaRPr lang="en-US" sz="3200" dirty="0"/>
          </a:p>
        </p:txBody>
      </p:sp>
      <p:sp>
        <p:nvSpPr>
          <p:cNvPr id="8" name="TextBox 7"/>
          <p:cNvSpPr txBox="1"/>
          <p:nvPr/>
        </p:nvSpPr>
        <p:spPr>
          <a:xfrm>
            <a:off x="1143000" y="2590800"/>
            <a:ext cx="2514600" cy="1077218"/>
          </a:xfrm>
          <a:prstGeom prst="rect">
            <a:avLst/>
          </a:prstGeom>
          <a:noFill/>
        </p:spPr>
        <p:txBody>
          <a:bodyPr wrap="square" rtlCol="0">
            <a:spAutoFit/>
          </a:bodyPr>
          <a:lstStyle/>
          <a:p>
            <a:r>
              <a:rPr lang="en-US" sz="3200" dirty="0" smtClean="0">
                <a:solidFill>
                  <a:srgbClr val="002060"/>
                </a:solidFill>
              </a:rPr>
              <a:t>Elastic Fibers </a:t>
            </a:r>
            <a:endParaRPr lang="en-US" sz="3200" dirty="0">
              <a:solidFill>
                <a:srgbClr val="002060"/>
              </a:solidFill>
            </a:endParaRPr>
          </a:p>
        </p:txBody>
      </p:sp>
      <p:sp>
        <p:nvSpPr>
          <p:cNvPr id="9" name="TextBox 8"/>
          <p:cNvSpPr txBox="1"/>
          <p:nvPr/>
        </p:nvSpPr>
        <p:spPr>
          <a:xfrm>
            <a:off x="1066800" y="3733800"/>
            <a:ext cx="2971800" cy="1077218"/>
          </a:xfrm>
          <a:prstGeom prst="rect">
            <a:avLst/>
          </a:prstGeom>
          <a:noFill/>
        </p:spPr>
        <p:txBody>
          <a:bodyPr wrap="square" rtlCol="0">
            <a:spAutoFit/>
          </a:bodyPr>
          <a:lstStyle/>
          <a:p>
            <a:r>
              <a:rPr lang="en-US" sz="3200" dirty="0" smtClean="0">
                <a:solidFill>
                  <a:srgbClr val="002060"/>
                </a:solidFill>
              </a:rPr>
              <a:t>Collagen Fibers</a:t>
            </a:r>
            <a:endParaRPr lang="en-US" sz="3200" dirty="0">
              <a:solidFill>
                <a:srgbClr val="002060"/>
              </a:solidFill>
            </a:endParaRPr>
          </a:p>
        </p:txBody>
      </p:sp>
      <p:sp>
        <p:nvSpPr>
          <p:cNvPr id="10" name="TextBox 9"/>
          <p:cNvSpPr txBox="1"/>
          <p:nvPr/>
        </p:nvSpPr>
        <p:spPr>
          <a:xfrm>
            <a:off x="1066800" y="4724400"/>
            <a:ext cx="2209800" cy="584775"/>
          </a:xfrm>
          <a:prstGeom prst="rect">
            <a:avLst/>
          </a:prstGeom>
          <a:noFill/>
        </p:spPr>
        <p:txBody>
          <a:bodyPr wrap="square" rtlCol="0">
            <a:spAutoFit/>
          </a:bodyPr>
          <a:lstStyle/>
          <a:p>
            <a:r>
              <a:rPr lang="en-US" sz="3200" dirty="0" smtClean="0">
                <a:solidFill>
                  <a:srgbClr val="002060"/>
                </a:solidFill>
              </a:rPr>
              <a:t>Fibroblast</a:t>
            </a:r>
            <a:endParaRPr lang="en-US" sz="3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linds(horizont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checkerboard(across)">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amond(in)">
                                      <p:cBhvr>
                                        <p:cTn id="17" dur="2000"/>
                                        <p:tgtEl>
                                          <p:spTgt spid="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box(in)">
                                      <p:cBhvr>
                                        <p:cTn id="2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type of Tissue is this?</a:t>
            </a:r>
            <a:endParaRPr lang="en-US" dirty="0">
              <a:solidFill>
                <a:schemeClr val="bg1"/>
              </a:solidFill>
            </a:endParaRPr>
          </a:p>
        </p:txBody>
      </p:sp>
      <p:sp>
        <p:nvSpPr>
          <p:cNvPr id="3" name="Content Placeholder 2"/>
          <p:cNvSpPr>
            <a:spLocks noGrp="1"/>
          </p:cNvSpPr>
          <p:nvPr>
            <p:ph sz="half" idx="1"/>
          </p:nvPr>
        </p:nvSpPr>
        <p:spPr/>
        <p:txBody>
          <a:bodyPr/>
          <a:lstStyle/>
          <a:p>
            <a:r>
              <a:rPr lang="en-US" dirty="0" smtClean="0">
                <a:solidFill>
                  <a:schemeClr val="bg1"/>
                </a:solidFill>
              </a:rPr>
              <a:t>Dense Regular </a:t>
            </a:r>
          </a:p>
          <a:p>
            <a:pPr>
              <a:buNone/>
            </a:pPr>
            <a:r>
              <a:rPr lang="en-US" dirty="0" smtClean="0">
                <a:solidFill>
                  <a:schemeClr val="bg1"/>
                </a:solidFill>
              </a:rPr>
              <a:t>Connective</a:t>
            </a:r>
          </a:p>
          <a:p>
            <a:pPr>
              <a:buNone/>
            </a:pPr>
            <a:r>
              <a:rPr lang="en-US" dirty="0" smtClean="0">
                <a:solidFill>
                  <a:schemeClr val="bg1"/>
                </a:solidFill>
              </a:rPr>
              <a:t>Tissue</a:t>
            </a:r>
            <a:endParaRPr lang="en-US" dirty="0">
              <a:solidFill>
                <a:schemeClr val="bg1"/>
              </a:solidFill>
            </a:endParaRPr>
          </a:p>
        </p:txBody>
      </p:sp>
      <p:sp>
        <p:nvSpPr>
          <p:cNvPr id="4" name="Content Placeholder 3"/>
          <p:cNvSpPr>
            <a:spLocks noGrp="1"/>
          </p:cNvSpPr>
          <p:nvPr>
            <p:ph sz="half" idx="2"/>
          </p:nvPr>
        </p:nvSpPr>
        <p:spPr/>
        <p:txBody>
          <a:bodyPr/>
          <a:lstStyle/>
          <a:p>
            <a:endParaRPr lang="en-US"/>
          </a:p>
        </p:txBody>
      </p:sp>
      <p:pic>
        <p:nvPicPr>
          <p:cNvPr id="49154" name="Picture 2" descr="http://science.tjc.edu/Course/BIOLOGY/1409/denseconn1.6-11.jpg"/>
          <p:cNvPicPr>
            <a:picLocks noChangeAspect="1" noChangeArrowheads="1"/>
          </p:cNvPicPr>
          <p:nvPr/>
        </p:nvPicPr>
        <p:blipFill>
          <a:blip r:embed="rId2" cstate="print"/>
          <a:srcRect/>
          <a:stretch>
            <a:fillRect/>
          </a:stretch>
        </p:blipFill>
        <p:spPr bwMode="auto">
          <a:xfrm rot="5400000">
            <a:off x="3681412" y="1271588"/>
            <a:ext cx="4800600" cy="54578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What type of Tissue is this?</a:t>
            </a:r>
            <a:endParaRPr lang="en-US"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0178" name="Picture 2" descr="http://science.tjc.edu/Course/BIOLOGY/1409/adipose_snap.jpg"/>
          <p:cNvPicPr>
            <a:picLocks noChangeAspect="1" noChangeArrowheads="1"/>
          </p:cNvPicPr>
          <p:nvPr/>
        </p:nvPicPr>
        <p:blipFill>
          <a:blip r:embed="rId2" cstate="print"/>
          <a:srcRect/>
          <a:stretch>
            <a:fillRect/>
          </a:stretch>
        </p:blipFill>
        <p:spPr bwMode="auto">
          <a:xfrm>
            <a:off x="304800" y="1447800"/>
            <a:ext cx="8534400" cy="5257800"/>
          </a:xfrm>
          <a:prstGeom prst="rect">
            <a:avLst/>
          </a:prstGeom>
          <a:noFill/>
        </p:spPr>
      </p:pic>
      <p:sp>
        <p:nvSpPr>
          <p:cNvPr id="6" name="TextBox 5"/>
          <p:cNvSpPr txBox="1"/>
          <p:nvPr/>
        </p:nvSpPr>
        <p:spPr>
          <a:xfrm>
            <a:off x="1143000" y="2667000"/>
            <a:ext cx="6477000" cy="1569660"/>
          </a:xfrm>
          <a:prstGeom prst="rect">
            <a:avLst/>
          </a:prstGeom>
          <a:noFill/>
        </p:spPr>
        <p:txBody>
          <a:bodyPr wrap="square" rtlCol="0">
            <a:spAutoFit/>
          </a:bodyPr>
          <a:lstStyle/>
          <a:p>
            <a:r>
              <a:rPr lang="en-US" sz="9600" dirty="0" smtClean="0">
                <a:solidFill>
                  <a:schemeClr val="bg1"/>
                </a:solidFill>
              </a:rPr>
              <a:t>Adipose</a:t>
            </a:r>
            <a:endParaRPr lang="en-US"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82000" cy="1096962"/>
          </a:xfrm>
        </p:spPr>
        <p:txBody>
          <a:bodyPr>
            <a:normAutofit fontScale="90000"/>
          </a:bodyPr>
          <a:lstStyle/>
          <a:p>
            <a:r>
              <a:rPr lang="en-US" dirty="0" smtClean="0">
                <a:solidFill>
                  <a:srgbClr val="C00000"/>
                </a:solidFill>
              </a:rPr>
              <a:t>Read the following statements carefully. Which of the following is/are INCORRECT statements:</a:t>
            </a:r>
            <a:endParaRPr lang="en-US" dirty="0">
              <a:solidFill>
                <a:srgbClr val="C00000"/>
              </a:solidFill>
            </a:endParaRPr>
          </a:p>
        </p:txBody>
      </p:sp>
      <p:sp>
        <p:nvSpPr>
          <p:cNvPr id="3" name="Content Placeholder 2"/>
          <p:cNvSpPr>
            <a:spLocks noGrp="1"/>
          </p:cNvSpPr>
          <p:nvPr>
            <p:ph idx="1"/>
          </p:nvPr>
        </p:nvSpPr>
        <p:spPr>
          <a:xfrm>
            <a:off x="457200" y="1524000"/>
            <a:ext cx="8229600" cy="5105400"/>
          </a:xfrm>
        </p:spPr>
        <p:txBody>
          <a:bodyPr>
            <a:noAutofit/>
          </a:bodyPr>
          <a:lstStyle/>
          <a:p>
            <a:pPr marL="514350" indent="-514350">
              <a:buAutoNum type="arabicPeriod"/>
            </a:pPr>
            <a:r>
              <a:rPr lang="en-US" sz="2800" dirty="0" smtClean="0">
                <a:solidFill>
                  <a:srgbClr val="7030A0"/>
                </a:solidFill>
              </a:rPr>
              <a:t>Cartilage heals slower than skin </a:t>
            </a:r>
            <a:r>
              <a:rPr lang="en-US" sz="2800" b="1" dirty="0" smtClean="0">
                <a:solidFill>
                  <a:srgbClr val="7030A0"/>
                </a:solidFill>
              </a:rPr>
              <a:t>because</a:t>
            </a:r>
            <a:r>
              <a:rPr lang="en-US" sz="2800" dirty="0" smtClean="0">
                <a:solidFill>
                  <a:srgbClr val="7030A0"/>
                </a:solidFill>
              </a:rPr>
              <a:t> cartilage is a deeper tissue.</a:t>
            </a:r>
            <a:endParaRPr lang="en-US" sz="2800" dirty="0">
              <a:solidFill>
                <a:srgbClr val="7030A0"/>
              </a:solidFill>
            </a:endParaRPr>
          </a:p>
          <a:p>
            <a:pPr marL="514350" indent="-514350">
              <a:buAutoNum type="arabicPeriod"/>
            </a:pPr>
            <a:r>
              <a:rPr lang="en-US" sz="2800" dirty="0" smtClean="0">
                <a:solidFill>
                  <a:srgbClr val="7030A0"/>
                </a:solidFill>
              </a:rPr>
              <a:t>The inside lining of the intestine has a large surface area </a:t>
            </a:r>
            <a:r>
              <a:rPr lang="en-US" sz="2800" b="1" dirty="0" smtClean="0">
                <a:solidFill>
                  <a:srgbClr val="7030A0"/>
                </a:solidFill>
              </a:rPr>
              <a:t>because</a:t>
            </a:r>
            <a:r>
              <a:rPr lang="en-US" sz="2800" dirty="0" smtClean="0">
                <a:solidFill>
                  <a:srgbClr val="7030A0"/>
                </a:solidFill>
              </a:rPr>
              <a:t> of the presence of cilia.</a:t>
            </a:r>
          </a:p>
          <a:p>
            <a:pPr marL="514350" indent="-514350">
              <a:buAutoNum type="arabicPeriod"/>
            </a:pPr>
            <a:r>
              <a:rPr lang="en-US" sz="2800" dirty="0" smtClean="0">
                <a:solidFill>
                  <a:srgbClr val="7030A0"/>
                </a:solidFill>
              </a:rPr>
              <a:t>Adipose is a type of connective tissue </a:t>
            </a:r>
            <a:r>
              <a:rPr lang="en-US" sz="2800" b="1" dirty="0" smtClean="0">
                <a:solidFill>
                  <a:srgbClr val="7030A0"/>
                </a:solidFill>
              </a:rPr>
              <a:t>because</a:t>
            </a:r>
            <a:r>
              <a:rPr lang="en-US" sz="2800" dirty="0" smtClean="0">
                <a:solidFill>
                  <a:srgbClr val="7030A0"/>
                </a:solidFill>
              </a:rPr>
              <a:t> that is where fat is stored.</a:t>
            </a:r>
          </a:p>
          <a:p>
            <a:pPr marL="514350" indent="-514350">
              <a:buAutoNum type="alphaLcPeriod"/>
            </a:pPr>
            <a:r>
              <a:rPr lang="en-US" sz="2800" dirty="0" smtClean="0">
                <a:solidFill>
                  <a:srgbClr val="7030A0"/>
                </a:solidFill>
              </a:rPr>
              <a:t>Only 1 and 2</a:t>
            </a:r>
          </a:p>
          <a:p>
            <a:pPr marL="514350" indent="-514350">
              <a:buAutoNum type="alphaLcPeriod"/>
            </a:pPr>
            <a:r>
              <a:rPr lang="en-US" sz="2800" dirty="0" smtClean="0">
                <a:solidFill>
                  <a:srgbClr val="7030A0"/>
                </a:solidFill>
              </a:rPr>
              <a:t>Only 2 and 3</a:t>
            </a:r>
          </a:p>
          <a:p>
            <a:pPr marL="514350" indent="-514350">
              <a:buAutoNum type="alphaLcPeriod"/>
            </a:pPr>
            <a:r>
              <a:rPr lang="en-US" sz="2800" dirty="0" smtClean="0">
                <a:solidFill>
                  <a:srgbClr val="7030A0"/>
                </a:solidFill>
              </a:rPr>
              <a:t>1,2,3</a:t>
            </a:r>
          </a:p>
          <a:p>
            <a:pPr marL="514350" indent="-514350">
              <a:buAutoNum type="alphaLcPeriod"/>
            </a:pPr>
            <a:r>
              <a:rPr lang="en-US" sz="2800" dirty="0" smtClean="0">
                <a:solidFill>
                  <a:srgbClr val="7030A0"/>
                </a:solidFill>
              </a:rPr>
              <a:t>Only 1, 3</a:t>
            </a:r>
          </a:p>
          <a:p>
            <a:pPr marL="514350" indent="-514350">
              <a:buNone/>
            </a:pPr>
            <a:r>
              <a:rPr lang="en-US" sz="2800" dirty="0" smtClean="0">
                <a:solidFill>
                  <a:srgbClr val="7030A0"/>
                </a:solidFill>
              </a:rPr>
              <a:t>Answer: B</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3">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0964" name="Picture 4" descr="http://static.howstuffworks.com/gif/adam/images/en/white-blood-cell-count-results-picture.jpg"/>
          <p:cNvPicPr>
            <a:picLocks noChangeAspect="1" noChangeArrowheads="1"/>
          </p:cNvPicPr>
          <p:nvPr/>
        </p:nvPicPr>
        <p:blipFill>
          <a:blip r:embed="rId2" cstate="print"/>
          <a:srcRect/>
          <a:stretch>
            <a:fillRect/>
          </a:stretch>
        </p:blipFill>
        <p:spPr bwMode="auto">
          <a:xfrm>
            <a:off x="609600" y="304800"/>
            <a:ext cx="7905747" cy="6324600"/>
          </a:xfrm>
          <a:prstGeom prst="rect">
            <a:avLst/>
          </a:prstGeom>
          <a:noFill/>
        </p:spPr>
      </p:pic>
      <p:sp>
        <p:nvSpPr>
          <p:cNvPr id="6" name="Rectangle 5"/>
          <p:cNvSpPr/>
          <p:nvPr/>
        </p:nvSpPr>
        <p:spPr>
          <a:xfrm>
            <a:off x="685800" y="1524000"/>
            <a:ext cx="9144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1600200" y="1295400"/>
            <a:ext cx="3048000" cy="457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5562600"/>
            <a:ext cx="3733800"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solidFill>
                  <a:schemeClr val="bg1"/>
                </a:solidFill>
              </a:rPr>
              <a:t>What cell is this?</a:t>
            </a:r>
            <a:endParaRPr lang="en-US" sz="4800"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38918" name="Picture 6" descr="http://microanatomy.net/blood/eosinophil4.JPG"/>
          <p:cNvPicPr>
            <a:picLocks noChangeAspect="1" noChangeArrowheads="1"/>
          </p:cNvPicPr>
          <p:nvPr/>
        </p:nvPicPr>
        <p:blipFill>
          <a:blip r:embed="rId2" cstate="print"/>
          <a:srcRect/>
          <a:stretch>
            <a:fillRect/>
          </a:stretch>
        </p:blipFill>
        <p:spPr bwMode="auto">
          <a:xfrm>
            <a:off x="1676400" y="1408010"/>
            <a:ext cx="5715000" cy="544999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00200"/>
          </a:xfrm>
        </p:spPr>
        <p:txBody>
          <a:bodyPr>
            <a:normAutofit fontScale="90000"/>
          </a:bodyPr>
          <a:lstStyle/>
          <a:p>
            <a:r>
              <a:rPr lang="en-US" sz="3800" dirty="0" smtClean="0">
                <a:solidFill>
                  <a:srgbClr val="6600FF"/>
                </a:solidFill>
              </a:rPr>
              <a:t>Which of the following statements is correct regarding diffusion?</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00FF00"/>
                </a:solidFill>
              </a:rPr>
              <a:t>A</a:t>
            </a:r>
            <a:r>
              <a:rPr lang="en-US" dirty="0">
                <a:solidFill>
                  <a:srgbClr val="00FF00"/>
                </a:solidFill>
              </a:rPr>
              <a:t>) </a:t>
            </a:r>
            <a:r>
              <a:rPr lang="en-US" dirty="0" smtClean="0">
                <a:solidFill>
                  <a:srgbClr val="00FF00"/>
                </a:solidFill>
              </a:rPr>
              <a:t>The lower the diffusion, the higher the temperature. </a:t>
            </a:r>
            <a:endParaRPr lang="en-US" dirty="0">
              <a:solidFill>
                <a:srgbClr val="00FF00"/>
              </a:solidFill>
            </a:endParaRPr>
          </a:p>
          <a:p>
            <a:pPr>
              <a:buNone/>
            </a:pPr>
            <a:r>
              <a:rPr lang="en-US" dirty="0">
                <a:solidFill>
                  <a:srgbClr val="00FF00"/>
                </a:solidFill>
              </a:rPr>
              <a:t>B) The greater the </a:t>
            </a:r>
            <a:r>
              <a:rPr lang="en-US" dirty="0" smtClean="0">
                <a:solidFill>
                  <a:srgbClr val="00FF00"/>
                </a:solidFill>
              </a:rPr>
              <a:t>concentration </a:t>
            </a:r>
            <a:r>
              <a:rPr lang="en-US" dirty="0">
                <a:solidFill>
                  <a:srgbClr val="00FF00"/>
                </a:solidFill>
              </a:rPr>
              <a:t>gradient, the faster the rate of diffusion.</a:t>
            </a:r>
          </a:p>
          <a:p>
            <a:pPr>
              <a:buNone/>
            </a:pPr>
            <a:r>
              <a:rPr lang="en-US" dirty="0">
                <a:solidFill>
                  <a:srgbClr val="00FF00"/>
                </a:solidFill>
              </a:rPr>
              <a:t>C) </a:t>
            </a:r>
            <a:r>
              <a:rPr lang="en-US" dirty="0" smtClean="0">
                <a:solidFill>
                  <a:srgbClr val="00FF00"/>
                </a:solidFill>
              </a:rPr>
              <a:t>The lower the concentration gradient, the faster the rate of diffusion. </a:t>
            </a:r>
            <a:endParaRPr lang="en-US" dirty="0">
              <a:solidFill>
                <a:srgbClr val="00FF00"/>
              </a:solidFill>
            </a:endParaRPr>
          </a:p>
          <a:p>
            <a:pPr>
              <a:buNone/>
            </a:pPr>
            <a:r>
              <a:rPr lang="en-US" dirty="0">
                <a:solidFill>
                  <a:srgbClr val="00FF00"/>
                </a:solidFill>
              </a:rPr>
              <a:t>D) The lower the temperature, the faster the diffusion rate</a:t>
            </a:r>
            <a:r>
              <a:rPr lang="en-US" dirty="0" smtClean="0">
                <a:solidFill>
                  <a:srgbClr val="00FF00"/>
                </a:solidFill>
              </a:rPr>
              <a:t>.</a:t>
            </a:r>
          </a:p>
          <a:p>
            <a:pPr>
              <a:buNone/>
            </a:pPr>
            <a:r>
              <a:rPr lang="en-US" dirty="0" smtClean="0">
                <a:solidFill>
                  <a:srgbClr val="00FF00"/>
                </a:solidFill>
              </a:rPr>
              <a:t>Answer: B. The greater the concentration gradient, the faster the rate of diffusion.  </a:t>
            </a:r>
            <a:endParaRPr lang="en-US" dirty="0">
              <a:solidFill>
                <a:srgbClr val="00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Name the cells.</a:t>
            </a:r>
            <a:endParaRPr lang="en-US" dirty="0">
              <a:solidFill>
                <a:schemeClr val="bg1"/>
              </a:solidFill>
            </a:endParaRPr>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41986" name="Picture 2" descr="http://www.anatomyatlases.org/MicroscopicAnatomy/Images/Plate52.jpg"/>
          <p:cNvPicPr>
            <a:picLocks noChangeAspect="1" noChangeArrowheads="1"/>
          </p:cNvPicPr>
          <p:nvPr/>
        </p:nvPicPr>
        <p:blipFill>
          <a:blip r:embed="rId2" cstate="print"/>
          <a:srcRect/>
          <a:stretch>
            <a:fillRect/>
          </a:stretch>
        </p:blipFill>
        <p:spPr bwMode="auto">
          <a:xfrm>
            <a:off x="304800" y="1600200"/>
            <a:ext cx="8478769" cy="4724400"/>
          </a:xfrm>
          <a:prstGeom prst="rect">
            <a:avLst/>
          </a:prstGeom>
          <a:noFill/>
        </p:spPr>
      </p:pic>
      <p:sp>
        <p:nvSpPr>
          <p:cNvPr id="6" name="Rectangle 5"/>
          <p:cNvSpPr/>
          <p:nvPr/>
        </p:nvSpPr>
        <p:spPr>
          <a:xfrm>
            <a:off x="7848600" y="1828800"/>
            <a:ext cx="9144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Autofit/>
          </a:bodyPr>
          <a:lstStyle/>
          <a:p>
            <a:r>
              <a:rPr lang="en-US" sz="4400" dirty="0" smtClean="0">
                <a:solidFill>
                  <a:srgbClr val="FFFF00"/>
                </a:solidFill>
              </a:rPr>
              <a:t>What is the arrow pointing to?</a:t>
            </a:r>
            <a:endParaRPr lang="en-US" sz="4400" dirty="0">
              <a:solidFill>
                <a:srgbClr val="FFFF00"/>
              </a:solidFill>
            </a:endParaRPr>
          </a:p>
        </p:txBody>
      </p:sp>
      <p:sp>
        <p:nvSpPr>
          <p:cNvPr id="3" name="Content Placeholder 2"/>
          <p:cNvSpPr>
            <a:spLocks noGrp="1"/>
          </p:cNvSpPr>
          <p:nvPr>
            <p:ph idx="1"/>
          </p:nvPr>
        </p:nvSpPr>
        <p:spPr/>
        <p:txBody>
          <a:bodyPr/>
          <a:lstStyle/>
          <a:p>
            <a:endParaRPr lang="en-US"/>
          </a:p>
        </p:txBody>
      </p:sp>
      <p:pic>
        <p:nvPicPr>
          <p:cNvPr id="96258" name="Picture 2" descr="http://www.cytochemistry.net/cell-biology/medical/30972.JPG"/>
          <p:cNvPicPr>
            <a:picLocks noChangeAspect="1" noChangeArrowheads="1"/>
          </p:cNvPicPr>
          <p:nvPr/>
        </p:nvPicPr>
        <p:blipFill>
          <a:blip r:embed="rId2" cstate="print"/>
          <a:srcRect/>
          <a:stretch>
            <a:fillRect/>
          </a:stretch>
        </p:blipFill>
        <p:spPr bwMode="auto">
          <a:xfrm>
            <a:off x="228600" y="1394010"/>
            <a:ext cx="8686800" cy="523539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bg1"/>
                </a:solidFill>
              </a:rPr>
              <a:t>Name the 3 major layers of the skin.</a:t>
            </a:r>
            <a:endParaRPr lang="en-US" dirty="0">
              <a:solidFill>
                <a:schemeClr val="bg1"/>
              </a:solidFill>
            </a:endParaRPr>
          </a:p>
        </p:txBody>
      </p:sp>
      <p:sp>
        <p:nvSpPr>
          <p:cNvPr id="3" name="Content Placeholder 2"/>
          <p:cNvSpPr>
            <a:spLocks noGrp="1"/>
          </p:cNvSpPr>
          <p:nvPr>
            <p:ph sz="half" idx="1"/>
          </p:nvPr>
        </p:nvSpPr>
        <p:spPr/>
        <p:txBody>
          <a:bodyPr/>
          <a:lstStyle/>
          <a:p>
            <a:r>
              <a:rPr lang="en-US" sz="5400" dirty="0" smtClean="0">
                <a:solidFill>
                  <a:schemeClr val="bg1"/>
                </a:solidFill>
              </a:rPr>
              <a:t>Epidermis</a:t>
            </a:r>
          </a:p>
          <a:p>
            <a:r>
              <a:rPr lang="en-US" sz="5400" dirty="0" smtClean="0">
                <a:solidFill>
                  <a:schemeClr val="bg1"/>
                </a:solidFill>
              </a:rPr>
              <a:t>Dermis</a:t>
            </a:r>
          </a:p>
          <a:p>
            <a:r>
              <a:rPr lang="en-US" sz="5400" dirty="0" err="1" smtClean="0">
                <a:solidFill>
                  <a:schemeClr val="bg1"/>
                </a:solidFill>
              </a:rPr>
              <a:t>Hypoder-mis</a:t>
            </a:r>
            <a:endParaRPr lang="en-US" sz="5400" dirty="0" smtClean="0">
              <a:solidFill>
                <a:schemeClr val="bg1"/>
              </a:solidFill>
            </a:endParaRPr>
          </a:p>
          <a:p>
            <a:endParaRPr lang="en-US" dirty="0">
              <a:solidFill>
                <a:schemeClr val="bg1"/>
              </a:solidFill>
            </a:endParaRPr>
          </a:p>
        </p:txBody>
      </p:sp>
      <p:sp>
        <p:nvSpPr>
          <p:cNvPr id="4" name="Content Placeholder 3"/>
          <p:cNvSpPr>
            <a:spLocks noGrp="1"/>
          </p:cNvSpPr>
          <p:nvPr>
            <p:ph sz="half" idx="2"/>
          </p:nvPr>
        </p:nvSpPr>
        <p:spPr/>
        <p:txBody>
          <a:bodyPr/>
          <a:lstStyle/>
          <a:p>
            <a:endParaRPr lang="en-US"/>
          </a:p>
        </p:txBody>
      </p:sp>
      <p:pic>
        <p:nvPicPr>
          <p:cNvPr id="2050" name="Picture 2" descr="http://legacy.owensboro.kctcs.edu/gcaplan/anat/images/Image191.gif"/>
          <p:cNvPicPr>
            <a:picLocks noChangeAspect="1" noChangeArrowheads="1"/>
          </p:cNvPicPr>
          <p:nvPr/>
        </p:nvPicPr>
        <p:blipFill>
          <a:blip r:embed="rId2" cstate="print"/>
          <a:srcRect/>
          <a:stretch>
            <a:fillRect/>
          </a:stretch>
        </p:blipFill>
        <p:spPr bwMode="auto">
          <a:xfrm>
            <a:off x="4572000" y="1447800"/>
            <a:ext cx="4343400" cy="5029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What are the 5 layers of the Epidermis?</a:t>
            </a:r>
            <a:endParaRPr lang="en-US" dirty="0">
              <a:solidFill>
                <a:schemeClr val="bg1"/>
              </a:solidFill>
            </a:endParaRPr>
          </a:p>
        </p:txBody>
      </p:sp>
      <p:sp>
        <p:nvSpPr>
          <p:cNvPr id="3" name="Content Placeholder 2"/>
          <p:cNvSpPr>
            <a:spLocks noGrp="1"/>
          </p:cNvSpPr>
          <p:nvPr>
            <p:ph sz="half" idx="1"/>
          </p:nvPr>
        </p:nvSpPr>
        <p:spPr/>
        <p:txBody>
          <a:bodyPr/>
          <a:lstStyle/>
          <a:p>
            <a:r>
              <a:rPr lang="en-US" dirty="0" smtClean="0">
                <a:solidFill>
                  <a:schemeClr val="bg1"/>
                </a:solidFill>
              </a:rPr>
              <a:t>Stratum </a:t>
            </a:r>
            <a:r>
              <a:rPr lang="en-US" dirty="0" err="1" smtClean="0">
                <a:solidFill>
                  <a:schemeClr val="bg1"/>
                </a:solidFill>
              </a:rPr>
              <a:t>Basale</a:t>
            </a:r>
            <a:endParaRPr lang="en-US" dirty="0" smtClean="0">
              <a:solidFill>
                <a:schemeClr val="bg1"/>
              </a:solidFill>
            </a:endParaRPr>
          </a:p>
          <a:p>
            <a:r>
              <a:rPr lang="en-US" dirty="0" smtClean="0">
                <a:solidFill>
                  <a:schemeClr val="bg1"/>
                </a:solidFill>
              </a:rPr>
              <a:t>Stratum </a:t>
            </a:r>
            <a:r>
              <a:rPr lang="en-US" dirty="0" err="1" smtClean="0">
                <a:solidFill>
                  <a:schemeClr val="bg1"/>
                </a:solidFill>
              </a:rPr>
              <a:t>Spinosum</a:t>
            </a:r>
            <a:endParaRPr lang="en-US" dirty="0" smtClean="0">
              <a:solidFill>
                <a:schemeClr val="bg1"/>
              </a:solidFill>
            </a:endParaRPr>
          </a:p>
          <a:p>
            <a:r>
              <a:rPr lang="en-US" dirty="0" smtClean="0">
                <a:solidFill>
                  <a:schemeClr val="bg1"/>
                </a:solidFill>
              </a:rPr>
              <a:t>Stratum </a:t>
            </a:r>
            <a:r>
              <a:rPr lang="en-US" dirty="0" err="1" smtClean="0">
                <a:solidFill>
                  <a:schemeClr val="bg1"/>
                </a:solidFill>
              </a:rPr>
              <a:t>Granulosum</a:t>
            </a:r>
            <a:endParaRPr lang="en-US" dirty="0" smtClean="0">
              <a:solidFill>
                <a:schemeClr val="bg1"/>
              </a:solidFill>
            </a:endParaRPr>
          </a:p>
          <a:p>
            <a:r>
              <a:rPr lang="en-US" dirty="0" smtClean="0">
                <a:solidFill>
                  <a:schemeClr val="bg1"/>
                </a:solidFill>
              </a:rPr>
              <a:t>Stratum </a:t>
            </a:r>
            <a:r>
              <a:rPr lang="en-US" dirty="0" err="1" smtClean="0">
                <a:solidFill>
                  <a:schemeClr val="bg1"/>
                </a:solidFill>
              </a:rPr>
              <a:t>Lucidum</a:t>
            </a:r>
            <a:endParaRPr lang="en-US" dirty="0" smtClean="0">
              <a:solidFill>
                <a:schemeClr val="bg1"/>
              </a:solidFill>
            </a:endParaRPr>
          </a:p>
          <a:p>
            <a:r>
              <a:rPr lang="en-US" dirty="0" smtClean="0">
                <a:solidFill>
                  <a:schemeClr val="bg1"/>
                </a:solidFill>
              </a:rPr>
              <a:t>Stratum </a:t>
            </a:r>
            <a:r>
              <a:rPr lang="en-US" dirty="0" err="1" smtClean="0">
                <a:solidFill>
                  <a:schemeClr val="bg1"/>
                </a:solidFill>
              </a:rPr>
              <a:t>Corneum</a:t>
            </a:r>
            <a:r>
              <a:rPr lang="en-US" dirty="0" smtClean="0">
                <a:solidFill>
                  <a:schemeClr val="bg1"/>
                </a:solidFill>
              </a:rPr>
              <a:t> </a:t>
            </a:r>
            <a:endParaRPr lang="en-US" dirty="0">
              <a:solidFill>
                <a:schemeClr val="bg1"/>
              </a:solidFill>
            </a:endParaRPr>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normAutofit fontScale="90000"/>
          </a:bodyPr>
          <a:lstStyle/>
          <a:p>
            <a:r>
              <a:rPr lang="en-US" dirty="0" smtClean="0">
                <a:solidFill>
                  <a:srgbClr val="00FF00"/>
                </a:solidFill>
              </a:rPr>
              <a:t>Which of the 5 layers of skins is only found in the thick skin for example on your heals ?</a:t>
            </a:r>
            <a:endParaRPr lang="en-US" dirty="0">
              <a:solidFill>
                <a:srgbClr val="00FF00"/>
              </a:solidFill>
            </a:endParaRPr>
          </a:p>
        </p:txBody>
      </p:sp>
      <p:sp>
        <p:nvSpPr>
          <p:cNvPr id="3" name="Content Placeholder 2"/>
          <p:cNvSpPr>
            <a:spLocks noGrp="1"/>
          </p:cNvSpPr>
          <p:nvPr>
            <p:ph idx="1"/>
          </p:nvPr>
        </p:nvSpPr>
        <p:spPr>
          <a:xfrm>
            <a:off x="457200" y="1981200"/>
            <a:ext cx="8229600" cy="4525963"/>
          </a:xfrm>
        </p:spPr>
        <p:txBody>
          <a:bodyPr/>
          <a:lstStyle/>
          <a:p>
            <a:pPr>
              <a:buNone/>
            </a:pPr>
            <a:r>
              <a:rPr lang="en-US" dirty="0" smtClean="0">
                <a:solidFill>
                  <a:srgbClr val="FFFF00"/>
                </a:solidFill>
              </a:rPr>
              <a:t>A. Stratum </a:t>
            </a:r>
            <a:r>
              <a:rPr lang="en-US" dirty="0" err="1">
                <a:solidFill>
                  <a:srgbClr val="FFFF00"/>
                </a:solidFill>
              </a:rPr>
              <a:t>basale</a:t>
            </a:r>
            <a:endParaRPr lang="en-US" dirty="0">
              <a:solidFill>
                <a:srgbClr val="FFFF00"/>
              </a:solidFill>
            </a:endParaRPr>
          </a:p>
          <a:p>
            <a:pPr>
              <a:buNone/>
            </a:pPr>
            <a:r>
              <a:rPr lang="en-US" dirty="0" smtClean="0">
                <a:solidFill>
                  <a:srgbClr val="FFFF00"/>
                </a:solidFill>
              </a:rPr>
              <a:t>B. Stratum </a:t>
            </a:r>
            <a:r>
              <a:rPr lang="en-US" dirty="0" err="1" smtClean="0">
                <a:solidFill>
                  <a:srgbClr val="FFFF00"/>
                </a:solidFill>
              </a:rPr>
              <a:t>spinosum</a:t>
            </a:r>
            <a:endParaRPr lang="en-US" dirty="0" smtClean="0">
              <a:solidFill>
                <a:srgbClr val="FFFF00"/>
              </a:solidFill>
            </a:endParaRPr>
          </a:p>
          <a:p>
            <a:pPr>
              <a:buNone/>
            </a:pPr>
            <a:r>
              <a:rPr lang="en-US" dirty="0" smtClean="0">
                <a:solidFill>
                  <a:srgbClr val="FFFF00"/>
                </a:solidFill>
              </a:rPr>
              <a:t>C. Stratum </a:t>
            </a:r>
            <a:r>
              <a:rPr lang="en-US" dirty="0" err="1" smtClean="0">
                <a:solidFill>
                  <a:srgbClr val="FFFF00"/>
                </a:solidFill>
              </a:rPr>
              <a:t>granulosum</a:t>
            </a:r>
            <a:endParaRPr lang="en-US" dirty="0" smtClean="0">
              <a:solidFill>
                <a:srgbClr val="FFFF00"/>
              </a:solidFill>
            </a:endParaRPr>
          </a:p>
          <a:p>
            <a:pPr>
              <a:buNone/>
            </a:pPr>
            <a:r>
              <a:rPr lang="en-US" dirty="0" smtClean="0">
                <a:solidFill>
                  <a:srgbClr val="FFFF00"/>
                </a:solidFill>
              </a:rPr>
              <a:t>D. Stratum </a:t>
            </a:r>
            <a:r>
              <a:rPr lang="en-US" dirty="0" err="1">
                <a:solidFill>
                  <a:srgbClr val="FFFF00"/>
                </a:solidFill>
              </a:rPr>
              <a:t>lucidum</a:t>
            </a:r>
            <a:endParaRPr lang="en-US" dirty="0">
              <a:solidFill>
                <a:srgbClr val="FFFF00"/>
              </a:solidFill>
            </a:endParaRPr>
          </a:p>
          <a:p>
            <a:pPr>
              <a:buNone/>
            </a:pPr>
            <a:r>
              <a:rPr lang="en-US" dirty="0" smtClean="0">
                <a:solidFill>
                  <a:srgbClr val="FFFF00"/>
                </a:solidFill>
              </a:rPr>
              <a:t>E. Stratum </a:t>
            </a:r>
            <a:r>
              <a:rPr lang="en-US" dirty="0" err="1" smtClean="0">
                <a:solidFill>
                  <a:srgbClr val="FFFF00"/>
                </a:solidFill>
              </a:rPr>
              <a:t>corneum</a:t>
            </a:r>
            <a:endParaRPr lang="en-US" dirty="0" smtClean="0">
              <a:solidFill>
                <a:srgbClr val="FFFF00"/>
              </a:solidFill>
            </a:endParaRPr>
          </a:p>
          <a:p>
            <a:pPr>
              <a:buNone/>
            </a:pPr>
            <a:endParaRPr lang="en-US" dirty="0">
              <a:solidFill>
                <a:srgbClr val="FFFF00"/>
              </a:solidFill>
            </a:endParaRPr>
          </a:p>
          <a:p>
            <a:pPr>
              <a:buNone/>
            </a:pPr>
            <a:r>
              <a:rPr lang="en-US" dirty="0" smtClean="0">
                <a:solidFill>
                  <a:srgbClr val="FFFF00"/>
                </a:solidFill>
              </a:rPr>
              <a:t>Answer: D. stratum </a:t>
            </a:r>
            <a:r>
              <a:rPr lang="en-US" dirty="0" err="1" smtClean="0">
                <a:solidFill>
                  <a:srgbClr val="FFFF00"/>
                </a:solidFill>
              </a:rPr>
              <a:t>lucidum</a:t>
            </a:r>
            <a:r>
              <a:rPr lang="en-US" dirty="0" smtClean="0">
                <a:solidFill>
                  <a:srgbClr val="FFFF00"/>
                </a:solidFill>
              </a:rPr>
              <a:t> </a:t>
            </a:r>
            <a:endParaRPr lang="en-US"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a:t>
            </a:r>
            <a:endParaRPr lang="en-US"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29698" name="Picture 2" descr="F:\katies files\Summer 2010\Summer 2010!!!!!!!!! 261.jpg"/>
          <p:cNvPicPr>
            <a:picLocks noChangeAspect="1" noChangeArrowheads="1"/>
          </p:cNvPicPr>
          <p:nvPr/>
        </p:nvPicPr>
        <p:blipFill>
          <a:blip r:embed="rId2" cstate="print"/>
          <a:srcRect b="19025"/>
          <a:stretch>
            <a:fillRect/>
          </a:stretch>
        </p:blipFill>
        <p:spPr bwMode="auto">
          <a:xfrm>
            <a:off x="0" y="-1"/>
            <a:ext cx="9144000" cy="6858001"/>
          </a:xfrm>
          <a:prstGeom prst="rect">
            <a:avLst/>
          </a:prstGeom>
          <a:noFill/>
        </p:spPr>
      </p:pic>
      <p:sp>
        <p:nvSpPr>
          <p:cNvPr id="6" name="Rectangle 5"/>
          <p:cNvSpPr/>
          <p:nvPr/>
        </p:nvSpPr>
        <p:spPr>
          <a:xfrm>
            <a:off x="7162800" y="0"/>
            <a:ext cx="1828800" cy="533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Stratum </a:t>
            </a:r>
            <a:r>
              <a:rPr lang="en-US" dirty="0" err="1" smtClean="0"/>
              <a:t>Corneum</a:t>
            </a:r>
            <a:endParaRPr lang="en-US" dirty="0"/>
          </a:p>
        </p:txBody>
      </p:sp>
      <p:cxnSp>
        <p:nvCxnSpPr>
          <p:cNvPr id="8" name="Straight Arrow Connector 7"/>
          <p:cNvCxnSpPr/>
          <p:nvPr/>
        </p:nvCxnSpPr>
        <p:spPr>
          <a:xfrm rot="10800000" flipV="1">
            <a:off x="6553200" y="609600"/>
            <a:ext cx="1295400" cy="457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96200" y="685800"/>
            <a:ext cx="1447800" cy="838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Stratum </a:t>
            </a:r>
            <a:r>
              <a:rPr lang="en-US" dirty="0" err="1" smtClean="0"/>
              <a:t>Lucidum</a:t>
            </a:r>
            <a:endParaRPr lang="en-US" dirty="0"/>
          </a:p>
        </p:txBody>
      </p:sp>
      <p:cxnSp>
        <p:nvCxnSpPr>
          <p:cNvPr id="12" name="Straight Arrow Connector 11"/>
          <p:cNvCxnSpPr/>
          <p:nvPr/>
        </p:nvCxnSpPr>
        <p:spPr>
          <a:xfrm rot="10800000" flipV="1">
            <a:off x="7848600" y="1219200"/>
            <a:ext cx="457200" cy="228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181600" y="0"/>
            <a:ext cx="1600200" cy="762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Stratum </a:t>
            </a:r>
            <a:r>
              <a:rPr lang="en-US" dirty="0" err="1" smtClean="0"/>
              <a:t>Granulosum</a:t>
            </a:r>
            <a:endParaRPr lang="en-US" dirty="0"/>
          </a:p>
        </p:txBody>
      </p:sp>
      <p:cxnSp>
        <p:nvCxnSpPr>
          <p:cNvPr id="15" name="Straight Arrow Connector 14"/>
          <p:cNvCxnSpPr/>
          <p:nvPr/>
        </p:nvCxnSpPr>
        <p:spPr>
          <a:xfrm rot="16200000" flipH="1">
            <a:off x="5448300" y="1104900"/>
            <a:ext cx="762000" cy="76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3581400" y="457200"/>
            <a:ext cx="1447800" cy="533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4.)Stratum </a:t>
            </a:r>
            <a:r>
              <a:rPr lang="en-US" dirty="0" err="1" smtClean="0"/>
              <a:t>Spinosum</a:t>
            </a:r>
            <a:r>
              <a:rPr lang="en-US" dirty="0" smtClean="0"/>
              <a:t> </a:t>
            </a:r>
            <a:endParaRPr lang="en-US" dirty="0"/>
          </a:p>
        </p:txBody>
      </p:sp>
      <p:cxnSp>
        <p:nvCxnSpPr>
          <p:cNvPr id="18" name="Straight Arrow Connector 17"/>
          <p:cNvCxnSpPr/>
          <p:nvPr/>
        </p:nvCxnSpPr>
        <p:spPr>
          <a:xfrm rot="16200000" flipH="1">
            <a:off x="3962400" y="1219200"/>
            <a:ext cx="533400" cy="228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981200" y="381000"/>
            <a:ext cx="1524000" cy="6096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5.) Stratum </a:t>
            </a:r>
            <a:r>
              <a:rPr lang="en-US" dirty="0" err="1" smtClean="0"/>
              <a:t>Basale</a:t>
            </a:r>
            <a:endParaRPr lang="en-US" dirty="0"/>
          </a:p>
        </p:txBody>
      </p:sp>
      <p:sp>
        <p:nvSpPr>
          <p:cNvPr id="20" name="Rectangle 19"/>
          <p:cNvSpPr/>
          <p:nvPr/>
        </p:nvSpPr>
        <p:spPr>
          <a:xfrm>
            <a:off x="228600" y="1981200"/>
            <a:ext cx="1752600" cy="762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6.) Papillary Layer</a:t>
            </a:r>
            <a:endParaRPr lang="en-US" dirty="0"/>
          </a:p>
        </p:txBody>
      </p:sp>
      <p:sp>
        <p:nvSpPr>
          <p:cNvPr id="21" name="Rectangle 20"/>
          <p:cNvSpPr/>
          <p:nvPr/>
        </p:nvSpPr>
        <p:spPr>
          <a:xfrm>
            <a:off x="7848600" y="2819400"/>
            <a:ext cx="1295400" cy="533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7.)Dermal Papillae</a:t>
            </a:r>
            <a:endParaRPr lang="en-US" dirty="0"/>
          </a:p>
        </p:txBody>
      </p:sp>
      <p:cxnSp>
        <p:nvCxnSpPr>
          <p:cNvPr id="23" name="Straight Arrow Connector 22"/>
          <p:cNvCxnSpPr/>
          <p:nvPr/>
        </p:nvCxnSpPr>
        <p:spPr>
          <a:xfrm rot="16200000" flipV="1">
            <a:off x="8115300" y="2324100"/>
            <a:ext cx="838200" cy="1524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486400" y="4114800"/>
            <a:ext cx="1447800" cy="762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8.) Reticular Layer</a:t>
            </a:r>
            <a:endParaRPr lang="en-US" dirty="0"/>
          </a:p>
        </p:txBody>
      </p:sp>
      <p:cxnSp>
        <p:nvCxnSpPr>
          <p:cNvPr id="26" name="Straight Arrow Connector 25"/>
          <p:cNvCxnSpPr/>
          <p:nvPr/>
        </p:nvCxnSpPr>
        <p:spPr>
          <a:xfrm rot="5400000" flipH="1" flipV="1">
            <a:off x="6057900" y="3390900"/>
            <a:ext cx="1066800" cy="381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28600" y="5486400"/>
            <a:ext cx="1981200" cy="4572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9.)  Hypodermis</a:t>
            </a:r>
            <a:endParaRPr lang="en-US" dirty="0"/>
          </a:p>
        </p:txBody>
      </p:sp>
      <p:cxnSp>
        <p:nvCxnSpPr>
          <p:cNvPr id="29" name="Straight Connector 28"/>
          <p:cNvCxnSpPr>
            <a:stCxn id="27" idx="3"/>
          </p:cNvCxnSpPr>
          <p:nvPr/>
        </p:nvCxnSpPr>
        <p:spPr>
          <a:xfrm>
            <a:off x="2209800" y="5715000"/>
            <a:ext cx="3810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flipV="1">
            <a:off x="2171700" y="5753100"/>
            <a:ext cx="8382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2476500" y="5829300"/>
            <a:ext cx="2286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2590800" y="5334000"/>
            <a:ext cx="5334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590800" y="6172200"/>
            <a:ext cx="533400"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2438400" y="3276600"/>
            <a:ext cx="1828800" cy="533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10.) Sebaceous (oil) Gland</a:t>
            </a:r>
            <a:endParaRPr lang="en-US" dirty="0"/>
          </a:p>
        </p:txBody>
      </p:sp>
      <p:cxnSp>
        <p:nvCxnSpPr>
          <p:cNvPr id="44" name="Straight Arrow Connector 43"/>
          <p:cNvCxnSpPr/>
          <p:nvPr/>
        </p:nvCxnSpPr>
        <p:spPr>
          <a:xfrm rot="5400000" flipH="1" flipV="1">
            <a:off x="3391694" y="3009900"/>
            <a:ext cx="532606" cy="79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6200000" flipH="1">
            <a:off x="2209800" y="1371600"/>
            <a:ext cx="685800" cy="76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467600" y="5105400"/>
            <a:ext cx="1295400" cy="6096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11.) Sweat Gland</a:t>
            </a:r>
            <a:endParaRPr lang="en-US" dirty="0"/>
          </a:p>
        </p:txBody>
      </p:sp>
      <p:cxnSp>
        <p:nvCxnSpPr>
          <p:cNvPr id="50" name="Straight Arrow Connector 49"/>
          <p:cNvCxnSpPr/>
          <p:nvPr/>
        </p:nvCxnSpPr>
        <p:spPr>
          <a:xfrm rot="5400000" flipH="1" flipV="1">
            <a:off x="7772400" y="4495800"/>
            <a:ext cx="685800" cy="3810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2514600" y="4724400"/>
            <a:ext cx="1600200" cy="5334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12.) Hair Follicle</a:t>
            </a:r>
            <a:endParaRPr lang="en-US" dirty="0"/>
          </a:p>
        </p:txBody>
      </p:sp>
      <p:cxnSp>
        <p:nvCxnSpPr>
          <p:cNvPr id="53" name="Straight Arrow Connector 52"/>
          <p:cNvCxnSpPr/>
          <p:nvPr/>
        </p:nvCxnSpPr>
        <p:spPr>
          <a:xfrm rot="5400000" flipH="1" flipV="1">
            <a:off x="2552700" y="4533900"/>
            <a:ext cx="533400" cy="1588"/>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4" name="Rectangle 53"/>
          <p:cNvSpPr/>
          <p:nvPr/>
        </p:nvSpPr>
        <p:spPr>
          <a:xfrm>
            <a:off x="4724400" y="2667000"/>
            <a:ext cx="1905000" cy="7620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 </a:t>
            </a:r>
            <a:r>
              <a:rPr lang="en-US" dirty="0" err="1" smtClean="0"/>
              <a:t>Arrector</a:t>
            </a:r>
            <a:r>
              <a:rPr lang="en-US" dirty="0" smtClean="0"/>
              <a:t> </a:t>
            </a:r>
            <a:r>
              <a:rPr lang="en-US" dirty="0" err="1" smtClean="0"/>
              <a:t>Pili</a:t>
            </a:r>
            <a:r>
              <a:rPr lang="en-US" dirty="0" smtClean="0"/>
              <a:t> Muscle</a:t>
            </a:r>
            <a:endParaRPr lang="en-US" dirty="0"/>
          </a:p>
        </p:txBody>
      </p:sp>
      <p:cxnSp>
        <p:nvCxnSpPr>
          <p:cNvPr id="56" name="Straight Arrow Connector 55"/>
          <p:cNvCxnSpPr/>
          <p:nvPr/>
        </p:nvCxnSpPr>
        <p:spPr>
          <a:xfrm rot="16200000" flipV="1">
            <a:off x="4114800" y="2590800"/>
            <a:ext cx="609600" cy="6096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20" idx="3"/>
          </p:cNvCxnSpPr>
          <p:nvPr/>
        </p:nvCxnSpPr>
        <p:spPr>
          <a:xfrm flipV="1">
            <a:off x="1981200" y="2057400"/>
            <a:ext cx="457200" cy="304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rot="16200000" flipV="1">
            <a:off x="4381500" y="4533900"/>
            <a:ext cx="1143000" cy="4572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953000" y="5334000"/>
            <a:ext cx="1752600" cy="685800"/>
          </a:xfrm>
          <a:prstGeom prst="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14.) </a:t>
            </a:r>
            <a:r>
              <a:rPr lang="en-US" dirty="0" err="1" smtClean="0"/>
              <a:t>Apocrine</a:t>
            </a:r>
            <a:r>
              <a:rPr lang="en-US" dirty="0" smtClean="0"/>
              <a:t> Gland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heckerboard(across)">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xit" presetSubtype="10" fill="hold" grpId="1" nodeType="clickEffect">
                                  <p:stCondLst>
                                    <p:cond delay="0"/>
                                  </p:stCondLst>
                                  <p:childTnLst>
                                    <p:animEffect transition="out" filter="checkerboard(across)">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checkerboard(across)">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4" presetClass="exit" presetSubtype="0" fill="hold" grpId="1" nodeType="clickEffect">
                                  <p:stCondLst>
                                    <p:cond delay="0"/>
                                  </p:stCondLst>
                                  <p:childTnLst>
                                    <p:anim to="" calcmode="lin" valueType="num">
                                      <p:cBhvr>
                                        <p:cTn id="31" dur="1"/>
                                        <p:tgtEl>
                                          <p:spTgt spid="13"/>
                                        </p:tgtEl>
                                        <p:attrNameLst>
                                          <p:attrName/>
                                        </p:attrNameLst>
                                      </p:cBhvr>
                                    </p:anim>
                                    <p:set>
                                      <p:cBhvr>
                                        <p:cTn id="32" dur="1" fill="hold">
                                          <p:stCondLst>
                                            <p:cond delay="0"/>
                                          </p:stCondLst>
                                        </p:cTn>
                                        <p:tgtEl>
                                          <p:spTgt spid="1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to="" calcmode="lin" valueType="num">
                                      <p:cBhvr>
                                        <p:cTn id="37" dur="1" fill="hold"/>
                                        <p:tgtEl>
                                          <p:spTgt spid="16"/>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xit" presetSubtype="0" fill="hold" grpId="1" nodeType="clickEffect">
                                  <p:stCondLst>
                                    <p:cond delay="0"/>
                                  </p:stCondLst>
                                  <p:childTnLst>
                                    <p:anim to="" calcmode="lin" valueType="num">
                                      <p:cBhvr>
                                        <p:cTn id="41" dur="1"/>
                                        <p:tgtEl>
                                          <p:spTgt spid="16"/>
                                        </p:tgtEl>
                                        <p:attrNameLst>
                                          <p:attrName/>
                                        </p:attrNameLst>
                                      </p:cBhvr>
                                    </p:anim>
                                    <p:set>
                                      <p:cBhvr>
                                        <p:cTn id="42" dur="1" fill="hold">
                                          <p:stCondLst>
                                            <p:cond delay="0"/>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 to="" calcmode="lin" valueType="num">
                                      <p:cBhvr>
                                        <p:cTn id="47" dur="1" fill="hold"/>
                                        <p:tgtEl>
                                          <p:spTgt spid="19"/>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xit" presetSubtype="0" fill="hold" grpId="1" nodeType="clickEffect">
                                  <p:stCondLst>
                                    <p:cond delay="0"/>
                                  </p:stCondLst>
                                  <p:childTnLst>
                                    <p:anim to="" calcmode="lin" valueType="num">
                                      <p:cBhvr>
                                        <p:cTn id="51" dur="1"/>
                                        <p:tgtEl>
                                          <p:spTgt spid="19"/>
                                        </p:tgtEl>
                                        <p:attrNameLst>
                                          <p:attrName/>
                                        </p:attrNameLst>
                                      </p:cBhvr>
                                    </p:anim>
                                    <p:set>
                                      <p:cBhvr>
                                        <p:cTn id="52" dur="1" fill="hold">
                                          <p:stCondLst>
                                            <p:cond delay="0"/>
                                          </p:stCondLst>
                                        </p:cTn>
                                        <p:tgtEl>
                                          <p:spTgt spid="19"/>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24"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 to="" calcmode="lin" valueType="num">
                                      <p:cBhvr>
                                        <p:cTn id="57" dur="1" fill="hold"/>
                                        <p:tgtEl>
                                          <p:spTgt spid="20"/>
                                        </p:tgtEl>
                                        <p:attrNameLst>
                                          <p:attrName/>
                                        </p:attrNameLst>
                                      </p:cBhvr>
                                    </p:anim>
                                  </p:childTnLst>
                                </p:cTn>
                              </p:par>
                            </p:childTnLst>
                          </p:cTn>
                        </p:par>
                      </p:childTnLst>
                    </p:cTn>
                  </p:par>
                  <p:par>
                    <p:cTn id="58" fill="hold">
                      <p:stCondLst>
                        <p:cond delay="indefinite"/>
                      </p:stCondLst>
                      <p:childTnLst>
                        <p:par>
                          <p:cTn id="59" fill="hold">
                            <p:stCondLst>
                              <p:cond delay="0"/>
                            </p:stCondLst>
                            <p:childTnLst>
                              <p:par>
                                <p:cTn id="60" presetID="24" presetClass="exit" presetSubtype="0" fill="hold" grpId="1" nodeType="clickEffect">
                                  <p:stCondLst>
                                    <p:cond delay="0"/>
                                  </p:stCondLst>
                                  <p:childTnLst>
                                    <p:anim to="" calcmode="lin" valueType="num">
                                      <p:cBhvr>
                                        <p:cTn id="61" dur="1"/>
                                        <p:tgtEl>
                                          <p:spTgt spid="20"/>
                                        </p:tgtEl>
                                        <p:attrNameLst>
                                          <p:attrName/>
                                        </p:attrNameLst>
                                      </p:cBhvr>
                                    </p:anim>
                                    <p:set>
                                      <p:cBhvr>
                                        <p:cTn id="62" dur="1" fill="hold">
                                          <p:stCondLst>
                                            <p:cond delay="0"/>
                                          </p:stCondLst>
                                        </p:cTn>
                                        <p:tgtEl>
                                          <p:spTgt spid="20"/>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4" presetClass="entr" presetSubtype="0" fill="hold" grpId="0" nodeType="clickEffect">
                                  <p:stCondLst>
                                    <p:cond delay="0"/>
                                  </p:stCondLst>
                                  <p:childTnLst>
                                    <p:set>
                                      <p:cBhvr>
                                        <p:cTn id="66" dur="1" fill="hold">
                                          <p:stCondLst>
                                            <p:cond delay="0"/>
                                          </p:stCondLst>
                                        </p:cTn>
                                        <p:tgtEl>
                                          <p:spTgt spid="21"/>
                                        </p:tgtEl>
                                        <p:attrNameLst>
                                          <p:attrName>style.visibility</p:attrName>
                                        </p:attrNameLst>
                                      </p:cBhvr>
                                      <p:to>
                                        <p:strVal val="visible"/>
                                      </p:to>
                                    </p:set>
                                    <p:anim to="" calcmode="lin" valueType="num">
                                      <p:cBhvr>
                                        <p:cTn id="67" dur="1" fill="hold"/>
                                        <p:tgtEl>
                                          <p:spTgt spid="21"/>
                                        </p:tgtEl>
                                        <p:attrNameLst>
                                          <p:attrName/>
                                        </p:attrNameLst>
                                      </p:cBhvr>
                                    </p:anim>
                                  </p:childTnLst>
                                </p:cTn>
                              </p:par>
                            </p:childTnLst>
                          </p:cTn>
                        </p:par>
                      </p:childTnLst>
                    </p:cTn>
                  </p:par>
                  <p:par>
                    <p:cTn id="68" fill="hold">
                      <p:stCondLst>
                        <p:cond delay="indefinite"/>
                      </p:stCondLst>
                      <p:childTnLst>
                        <p:par>
                          <p:cTn id="69" fill="hold">
                            <p:stCondLst>
                              <p:cond delay="0"/>
                            </p:stCondLst>
                            <p:childTnLst>
                              <p:par>
                                <p:cTn id="70" presetID="24" presetClass="exit" presetSubtype="0" fill="hold" grpId="1" nodeType="clickEffect">
                                  <p:stCondLst>
                                    <p:cond delay="0"/>
                                  </p:stCondLst>
                                  <p:childTnLst>
                                    <p:anim to="" calcmode="lin" valueType="num">
                                      <p:cBhvr>
                                        <p:cTn id="71" dur="1"/>
                                        <p:tgtEl>
                                          <p:spTgt spid="21"/>
                                        </p:tgtEl>
                                        <p:attrNameLst>
                                          <p:attrName/>
                                        </p:attrNameLst>
                                      </p:cBhvr>
                                    </p:anim>
                                    <p:set>
                                      <p:cBhvr>
                                        <p:cTn id="72" dur="1" fill="hold">
                                          <p:stCondLst>
                                            <p:cond delay="0"/>
                                          </p:stCondLst>
                                        </p:cTn>
                                        <p:tgtEl>
                                          <p:spTgt spid="21"/>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4" presetClass="entr" presetSubtype="0" fill="hold" grpId="0" nodeType="clickEffect">
                                  <p:stCondLst>
                                    <p:cond delay="0"/>
                                  </p:stCondLst>
                                  <p:childTnLst>
                                    <p:set>
                                      <p:cBhvr>
                                        <p:cTn id="76" dur="1" fill="hold">
                                          <p:stCondLst>
                                            <p:cond delay="0"/>
                                          </p:stCondLst>
                                        </p:cTn>
                                        <p:tgtEl>
                                          <p:spTgt spid="24"/>
                                        </p:tgtEl>
                                        <p:attrNameLst>
                                          <p:attrName>style.visibility</p:attrName>
                                        </p:attrNameLst>
                                      </p:cBhvr>
                                      <p:to>
                                        <p:strVal val="visible"/>
                                      </p:to>
                                    </p:set>
                                    <p:anim to="" calcmode="lin" valueType="num">
                                      <p:cBhvr>
                                        <p:cTn id="77" dur="1" fill="hold"/>
                                        <p:tgtEl>
                                          <p:spTgt spid="24"/>
                                        </p:tgtEl>
                                        <p:attrNameLst>
                                          <p:attrName/>
                                        </p:attrNameLst>
                                      </p:cBhvr>
                                    </p:anim>
                                  </p:childTnLst>
                                </p:cTn>
                              </p:par>
                            </p:childTnLst>
                          </p:cTn>
                        </p:par>
                      </p:childTnLst>
                    </p:cTn>
                  </p:par>
                  <p:par>
                    <p:cTn id="78" fill="hold">
                      <p:stCondLst>
                        <p:cond delay="indefinite"/>
                      </p:stCondLst>
                      <p:childTnLst>
                        <p:par>
                          <p:cTn id="79" fill="hold">
                            <p:stCondLst>
                              <p:cond delay="0"/>
                            </p:stCondLst>
                            <p:childTnLst>
                              <p:par>
                                <p:cTn id="80" presetID="24" presetClass="exit" presetSubtype="0" fill="hold" grpId="1" nodeType="clickEffect">
                                  <p:stCondLst>
                                    <p:cond delay="0"/>
                                  </p:stCondLst>
                                  <p:childTnLst>
                                    <p:anim to="" calcmode="lin" valueType="num">
                                      <p:cBhvr>
                                        <p:cTn id="81" dur="1"/>
                                        <p:tgtEl>
                                          <p:spTgt spid="24"/>
                                        </p:tgtEl>
                                        <p:attrNameLst>
                                          <p:attrName/>
                                        </p:attrNameLst>
                                      </p:cBhvr>
                                    </p:anim>
                                    <p:set>
                                      <p:cBhvr>
                                        <p:cTn id="82" dur="1" fill="hold">
                                          <p:stCondLst>
                                            <p:cond delay="0"/>
                                          </p:stCondLst>
                                        </p:cTn>
                                        <p:tgtEl>
                                          <p:spTgt spid="24"/>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27"/>
                                        </p:tgtEl>
                                        <p:attrNameLst>
                                          <p:attrName>style.visibility</p:attrName>
                                        </p:attrNameLst>
                                      </p:cBhvr>
                                      <p:to>
                                        <p:strVal val="visible"/>
                                      </p:to>
                                    </p:set>
                                    <p:anim to="" calcmode="lin" valueType="num">
                                      <p:cBhvr>
                                        <p:cTn id="87" dur="1" fill="hold"/>
                                        <p:tgtEl>
                                          <p:spTgt spid="27"/>
                                        </p:tgtEl>
                                        <p:attrNameLst>
                                          <p:attrName/>
                                        </p:attrNameLst>
                                      </p:cBhvr>
                                    </p:anim>
                                  </p:childTnLst>
                                </p:cTn>
                              </p:par>
                            </p:childTnLst>
                          </p:cTn>
                        </p:par>
                      </p:childTnLst>
                    </p:cTn>
                  </p:par>
                  <p:par>
                    <p:cTn id="88" fill="hold">
                      <p:stCondLst>
                        <p:cond delay="indefinite"/>
                      </p:stCondLst>
                      <p:childTnLst>
                        <p:par>
                          <p:cTn id="89" fill="hold">
                            <p:stCondLst>
                              <p:cond delay="0"/>
                            </p:stCondLst>
                            <p:childTnLst>
                              <p:par>
                                <p:cTn id="90" presetID="24" presetClass="exit" presetSubtype="0" fill="hold" grpId="1" nodeType="clickEffect">
                                  <p:stCondLst>
                                    <p:cond delay="0"/>
                                  </p:stCondLst>
                                  <p:childTnLst>
                                    <p:anim to="" calcmode="lin" valueType="num">
                                      <p:cBhvr>
                                        <p:cTn id="91" dur="1"/>
                                        <p:tgtEl>
                                          <p:spTgt spid="27"/>
                                        </p:tgtEl>
                                        <p:attrNameLst>
                                          <p:attrName/>
                                        </p:attrNameLst>
                                      </p:cBhvr>
                                    </p:anim>
                                    <p:set>
                                      <p:cBhvr>
                                        <p:cTn id="92" dur="1" fill="hold">
                                          <p:stCondLst>
                                            <p:cond delay="0"/>
                                          </p:stCondLst>
                                        </p:cTn>
                                        <p:tgtEl>
                                          <p:spTgt spid="27"/>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24" presetClass="entr" presetSubtype="0" fill="hold" grpId="0" nodeType="clickEffect">
                                  <p:stCondLst>
                                    <p:cond delay="0"/>
                                  </p:stCondLst>
                                  <p:childTnLst>
                                    <p:set>
                                      <p:cBhvr>
                                        <p:cTn id="96" dur="1" fill="hold">
                                          <p:stCondLst>
                                            <p:cond delay="0"/>
                                          </p:stCondLst>
                                        </p:cTn>
                                        <p:tgtEl>
                                          <p:spTgt spid="41"/>
                                        </p:tgtEl>
                                        <p:attrNameLst>
                                          <p:attrName>style.visibility</p:attrName>
                                        </p:attrNameLst>
                                      </p:cBhvr>
                                      <p:to>
                                        <p:strVal val="visible"/>
                                      </p:to>
                                    </p:set>
                                    <p:anim to="" calcmode="lin" valueType="num">
                                      <p:cBhvr>
                                        <p:cTn id="97" dur="1" fill="hold"/>
                                        <p:tgtEl>
                                          <p:spTgt spid="41"/>
                                        </p:tgtEl>
                                        <p:attrNameLst>
                                          <p:attrName/>
                                        </p:attrNameLst>
                                      </p:cBhvr>
                                    </p:anim>
                                  </p:childTnLst>
                                </p:cTn>
                              </p:par>
                            </p:childTnLst>
                          </p:cTn>
                        </p:par>
                      </p:childTnLst>
                    </p:cTn>
                  </p:par>
                  <p:par>
                    <p:cTn id="98" fill="hold">
                      <p:stCondLst>
                        <p:cond delay="indefinite"/>
                      </p:stCondLst>
                      <p:childTnLst>
                        <p:par>
                          <p:cTn id="99" fill="hold">
                            <p:stCondLst>
                              <p:cond delay="0"/>
                            </p:stCondLst>
                            <p:childTnLst>
                              <p:par>
                                <p:cTn id="100" presetID="24" presetClass="exit" presetSubtype="0" fill="hold" grpId="1" nodeType="clickEffect">
                                  <p:stCondLst>
                                    <p:cond delay="0"/>
                                  </p:stCondLst>
                                  <p:childTnLst>
                                    <p:anim to="" calcmode="lin" valueType="num">
                                      <p:cBhvr>
                                        <p:cTn id="101" dur="1"/>
                                        <p:tgtEl>
                                          <p:spTgt spid="41"/>
                                        </p:tgtEl>
                                        <p:attrNameLst>
                                          <p:attrName/>
                                        </p:attrNameLst>
                                      </p:cBhvr>
                                    </p:anim>
                                    <p:set>
                                      <p:cBhvr>
                                        <p:cTn id="102" dur="1" fill="hold">
                                          <p:stCondLst>
                                            <p:cond delay="0"/>
                                          </p:stCondLst>
                                        </p:cTn>
                                        <p:tgtEl>
                                          <p:spTgt spid="41"/>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4"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 to="" calcmode="lin" valueType="num">
                                      <p:cBhvr>
                                        <p:cTn id="107" dur="1" fill="hold"/>
                                        <p:tgtEl>
                                          <p:spTgt spid="48"/>
                                        </p:tgtEl>
                                        <p:attrNameLst>
                                          <p:attrName/>
                                        </p:attrNameLst>
                                      </p:cBhvr>
                                    </p:anim>
                                  </p:childTnLst>
                                </p:cTn>
                              </p:par>
                            </p:childTnLst>
                          </p:cTn>
                        </p:par>
                      </p:childTnLst>
                    </p:cTn>
                  </p:par>
                  <p:par>
                    <p:cTn id="108" fill="hold">
                      <p:stCondLst>
                        <p:cond delay="indefinite"/>
                      </p:stCondLst>
                      <p:childTnLst>
                        <p:par>
                          <p:cTn id="109" fill="hold">
                            <p:stCondLst>
                              <p:cond delay="0"/>
                            </p:stCondLst>
                            <p:childTnLst>
                              <p:par>
                                <p:cTn id="110" presetID="24" presetClass="exit" presetSubtype="0" fill="hold" grpId="1" nodeType="clickEffect">
                                  <p:stCondLst>
                                    <p:cond delay="0"/>
                                  </p:stCondLst>
                                  <p:childTnLst>
                                    <p:anim to="" calcmode="lin" valueType="num">
                                      <p:cBhvr>
                                        <p:cTn id="111" dur="1"/>
                                        <p:tgtEl>
                                          <p:spTgt spid="48"/>
                                        </p:tgtEl>
                                        <p:attrNameLst>
                                          <p:attrName/>
                                        </p:attrNameLst>
                                      </p:cBhvr>
                                    </p:anim>
                                    <p:set>
                                      <p:cBhvr>
                                        <p:cTn id="112" dur="1" fill="hold">
                                          <p:stCondLst>
                                            <p:cond delay="0"/>
                                          </p:stCondLst>
                                        </p:cTn>
                                        <p:tgtEl>
                                          <p:spTgt spid="4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24" presetClass="entr" presetSubtype="0" fill="hold" grpId="0" nodeType="clickEffect">
                                  <p:stCondLst>
                                    <p:cond delay="0"/>
                                  </p:stCondLst>
                                  <p:childTnLst>
                                    <p:set>
                                      <p:cBhvr>
                                        <p:cTn id="116" dur="1" fill="hold">
                                          <p:stCondLst>
                                            <p:cond delay="0"/>
                                          </p:stCondLst>
                                        </p:cTn>
                                        <p:tgtEl>
                                          <p:spTgt spid="51"/>
                                        </p:tgtEl>
                                        <p:attrNameLst>
                                          <p:attrName>style.visibility</p:attrName>
                                        </p:attrNameLst>
                                      </p:cBhvr>
                                      <p:to>
                                        <p:strVal val="visible"/>
                                      </p:to>
                                    </p:set>
                                    <p:anim to="" calcmode="lin" valueType="num">
                                      <p:cBhvr>
                                        <p:cTn id="117" dur="1" fill="hold"/>
                                        <p:tgtEl>
                                          <p:spTgt spid="51"/>
                                        </p:tgtEl>
                                        <p:attrNameLst>
                                          <p:attrName/>
                                        </p:attrNameLst>
                                      </p:cBhvr>
                                    </p:anim>
                                  </p:childTnLst>
                                </p:cTn>
                              </p:par>
                            </p:childTnLst>
                          </p:cTn>
                        </p:par>
                      </p:childTnLst>
                    </p:cTn>
                  </p:par>
                  <p:par>
                    <p:cTn id="118" fill="hold">
                      <p:stCondLst>
                        <p:cond delay="indefinite"/>
                      </p:stCondLst>
                      <p:childTnLst>
                        <p:par>
                          <p:cTn id="119" fill="hold">
                            <p:stCondLst>
                              <p:cond delay="0"/>
                            </p:stCondLst>
                            <p:childTnLst>
                              <p:par>
                                <p:cTn id="120" presetID="24" presetClass="exit" presetSubtype="0" fill="hold" grpId="1" nodeType="clickEffect">
                                  <p:stCondLst>
                                    <p:cond delay="0"/>
                                  </p:stCondLst>
                                  <p:childTnLst>
                                    <p:anim to="" calcmode="lin" valueType="num">
                                      <p:cBhvr>
                                        <p:cTn id="121" dur="1"/>
                                        <p:tgtEl>
                                          <p:spTgt spid="51"/>
                                        </p:tgtEl>
                                        <p:attrNameLst>
                                          <p:attrName/>
                                        </p:attrNameLst>
                                      </p:cBhvr>
                                    </p:anim>
                                    <p:set>
                                      <p:cBhvr>
                                        <p:cTn id="122" dur="1" fill="hold">
                                          <p:stCondLst>
                                            <p:cond delay="0"/>
                                          </p:stCondLst>
                                        </p:cTn>
                                        <p:tgtEl>
                                          <p:spTgt spid="51"/>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4" presetClass="entr" presetSubtype="0"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 to="" calcmode="lin" valueType="num">
                                      <p:cBhvr>
                                        <p:cTn id="127" dur="1" fill="hold"/>
                                        <p:tgtEl>
                                          <p:spTgt spid="54"/>
                                        </p:tgtEl>
                                        <p:attrNameLst>
                                          <p:attrName/>
                                        </p:attrNameLst>
                                      </p:cBhvr>
                                    </p:anim>
                                  </p:childTnLst>
                                </p:cTn>
                              </p:par>
                            </p:childTnLst>
                          </p:cTn>
                        </p:par>
                      </p:childTnLst>
                    </p:cTn>
                  </p:par>
                  <p:par>
                    <p:cTn id="128" fill="hold">
                      <p:stCondLst>
                        <p:cond delay="indefinite"/>
                      </p:stCondLst>
                      <p:childTnLst>
                        <p:par>
                          <p:cTn id="129" fill="hold">
                            <p:stCondLst>
                              <p:cond delay="0"/>
                            </p:stCondLst>
                            <p:childTnLst>
                              <p:par>
                                <p:cTn id="130" presetID="24" presetClass="exit" presetSubtype="0" fill="hold" grpId="1" nodeType="clickEffect">
                                  <p:stCondLst>
                                    <p:cond delay="0"/>
                                  </p:stCondLst>
                                  <p:childTnLst>
                                    <p:anim to="" calcmode="lin" valueType="num">
                                      <p:cBhvr>
                                        <p:cTn id="131" dur="1"/>
                                        <p:tgtEl>
                                          <p:spTgt spid="54"/>
                                        </p:tgtEl>
                                        <p:attrNameLst>
                                          <p:attrName/>
                                        </p:attrNameLst>
                                      </p:cBhvr>
                                    </p:anim>
                                    <p:set>
                                      <p:cBhvr>
                                        <p:cTn id="132"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0" grpId="0" animBg="1"/>
      <p:bldP spid="10" grpId="1" animBg="1"/>
      <p:bldP spid="13" grpId="0" animBg="1"/>
      <p:bldP spid="13" grpId="1" animBg="1"/>
      <p:bldP spid="16" grpId="0" animBg="1"/>
      <p:bldP spid="16" grpId="1" animBg="1"/>
      <p:bldP spid="19" grpId="0" animBg="1"/>
      <p:bldP spid="19" grpId="1" animBg="1"/>
      <p:bldP spid="20" grpId="0" animBg="1"/>
      <p:bldP spid="20" grpId="1" animBg="1"/>
      <p:bldP spid="21" grpId="0" animBg="1"/>
      <p:bldP spid="21" grpId="1" animBg="1"/>
      <p:bldP spid="24" grpId="0" animBg="1"/>
      <p:bldP spid="24" grpId="1" animBg="1"/>
      <p:bldP spid="27" grpId="0" animBg="1"/>
      <p:bldP spid="27" grpId="1" animBg="1"/>
      <p:bldP spid="41" grpId="0" animBg="1"/>
      <p:bldP spid="41" grpId="1" animBg="1"/>
      <p:bldP spid="48" grpId="0" animBg="1"/>
      <p:bldP spid="48" grpId="1" animBg="1"/>
      <p:bldP spid="51" grpId="0" animBg="1"/>
      <p:bldP spid="51" grpId="1" animBg="1"/>
      <p:bldP spid="54" grpId="0" animBg="1"/>
      <p:bldP spid="54"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rmAutofit fontScale="90000"/>
          </a:bodyPr>
          <a:lstStyle/>
          <a:p>
            <a:r>
              <a:rPr lang="en-US" dirty="0" smtClean="0">
                <a:solidFill>
                  <a:srgbClr val="FF0000"/>
                </a:solidFill>
              </a:rPr>
              <a:t>Which of the following is responsible for the waterproofing of skin?</a:t>
            </a:r>
            <a:endParaRPr lang="en-US" dirty="0">
              <a:solidFill>
                <a:srgbClr val="FF0000"/>
              </a:solidFill>
            </a:endParaRPr>
          </a:p>
        </p:txBody>
      </p:sp>
      <p:sp>
        <p:nvSpPr>
          <p:cNvPr id="3" name="Content Placeholder 2"/>
          <p:cNvSpPr>
            <a:spLocks noGrp="1"/>
          </p:cNvSpPr>
          <p:nvPr>
            <p:ph idx="1"/>
          </p:nvPr>
        </p:nvSpPr>
        <p:spPr>
          <a:xfrm>
            <a:off x="457200" y="2286000"/>
            <a:ext cx="8229600" cy="3840163"/>
          </a:xfrm>
        </p:spPr>
        <p:txBody>
          <a:bodyPr/>
          <a:lstStyle/>
          <a:p>
            <a:pPr marL="514350" indent="-514350">
              <a:buAutoNum type="alphaLcPeriod"/>
            </a:pPr>
            <a:r>
              <a:rPr lang="en-US" dirty="0" smtClean="0">
                <a:solidFill>
                  <a:srgbClr val="0070C0"/>
                </a:solidFill>
              </a:rPr>
              <a:t>Mucus</a:t>
            </a:r>
          </a:p>
          <a:p>
            <a:pPr marL="514350" indent="-514350">
              <a:buAutoNum type="alphaLcPeriod"/>
            </a:pPr>
            <a:r>
              <a:rPr lang="en-US" dirty="0" smtClean="0">
                <a:solidFill>
                  <a:srgbClr val="0070C0"/>
                </a:solidFill>
              </a:rPr>
              <a:t>Keratin</a:t>
            </a:r>
          </a:p>
          <a:p>
            <a:pPr marL="514350" indent="-514350">
              <a:buAutoNum type="alphaLcPeriod"/>
            </a:pPr>
            <a:r>
              <a:rPr lang="en-US" dirty="0" smtClean="0">
                <a:solidFill>
                  <a:srgbClr val="0070C0"/>
                </a:solidFill>
              </a:rPr>
              <a:t>hyaline cartilage</a:t>
            </a:r>
          </a:p>
          <a:p>
            <a:pPr marL="514350" indent="-514350">
              <a:buAutoNum type="alphaLcPeriod"/>
            </a:pPr>
            <a:r>
              <a:rPr lang="en-US" dirty="0" smtClean="0">
                <a:solidFill>
                  <a:srgbClr val="0070C0"/>
                </a:solidFill>
              </a:rPr>
              <a:t>Myosin</a:t>
            </a:r>
          </a:p>
          <a:p>
            <a:pPr marL="514350" indent="-514350">
              <a:buAutoNum type="alphaLcPeriod"/>
            </a:pPr>
            <a:r>
              <a:rPr lang="en-US" dirty="0" smtClean="0">
                <a:solidFill>
                  <a:srgbClr val="0070C0"/>
                </a:solidFill>
              </a:rPr>
              <a:t>both a and b</a:t>
            </a:r>
          </a:p>
          <a:p>
            <a:pPr marL="514350" indent="-514350">
              <a:buNone/>
            </a:pPr>
            <a:r>
              <a:rPr lang="en-US" dirty="0" smtClean="0">
                <a:solidFill>
                  <a:srgbClr val="0070C0"/>
                </a:solidFill>
              </a:rPr>
              <a:t>Answer: B</a:t>
            </a:r>
          </a:p>
        </p:txBody>
      </p:sp>
      <p:pic>
        <p:nvPicPr>
          <p:cNvPr id="5122" name="Picture 2"/>
          <p:cNvPicPr>
            <a:picLocks noChangeAspect="1" noChangeArrowheads="1"/>
          </p:cNvPicPr>
          <p:nvPr/>
        </p:nvPicPr>
        <p:blipFill>
          <a:blip r:embed="rId2" cstate="print"/>
          <a:srcRect/>
          <a:stretch>
            <a:fillRect/>
          </a:stretch>
        </p:blipFill>
        <p:spPr bwMode="auto">
          <a:xfrm>
            <a:off x="3810000" y="2133600"/>
            <a:ext cx="5303407" cy="3505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Which</a:t>
            </a:r>
            <a:r>
              <a:rPr lang="en-US" dirty="0">
                <a:solidFill>
                  <a:srgbClr val="FFFF00"/>
                </a:solidFill>
              </a:rPr>
              <a:t/>
            </a:r>
            <a:br>
              <a:rPr lang="en-US" dirty="0">
                <a:solidFill>
                  <a:srgbClr val="FFFF00"/>
                </a:solidFill>
              </a:rPr>
            </a:br>
            <a:r>
              <a:rPr lang="en-US" dirty="0">
                <a:solidFill>
                  <a:srgbClr val="FFFF00"/>
                </a:solidFill>
              </a:rPr>
              <a:t> glandular epithelium </a:t>
            </a:r>
            <a:r>
              <a:rPr lang="en-US" dirty="0" smtClean="0">
                <a:solidFill>
                  <a:srgbClr val="FFFF00"/>
                </a:solidFill>
              </a:rPr>
              <a:t>is out side of the body?</a:t>
            </a:r>
            <a:endParaRPr lang="en-US" dirty="0">
              <a:solidFill>
                <a:srgbClr val="FFFF00"/>
              </a:solidFill>
            </a:endParaRPr>
          </a:p>
        </p:txBody>
      </p:sp>
      <p:sp>
        <p:nvSpPr>
          <p:cNvPr id="3" name="Content Placeholder 2"/>
          <p:cNvSpPr>
            <a:spLocks noGrp="1"/>
          </p:cNvSpPr>
          <p:nvPr>
            <p:ph idx="1"/>
          </p:nvPr>
        </p:nvSpPr>
        <p:spPr/>
        <p:txBody>
          <a:bodyPr/>
          <a:lstStyle/>
          <a:p>
            <a:r>
              <a:rPr lang="en-US" dirty="0" smtClean="0">
                <a:solidFill>
                  <a:schemeClr val="bg1"/>
                </a:solidFill>
              </a:rPr>
              <a:t>Endocrine </a:t>
            </a:r>
          </a:p>
          <a:p>
            <a:r>
              <a:rPr lang="en-US" dirty="0" smtClean="0">
                <a:solidFill>
                  <a:schemeClr val="bg1"/>
                </a:solidFill>
              </a:rPr>
              <a:t>Exocrine.</a:t>
            </a:r>
          </a:p>
          <a:p>
            <a:endParaRPr lang="en-US" dirty="0">
              <a:solidFill>
                <a:schemeClr val="bg1"/>
              </a:solidFill>
            </a:endParaRPr>
          </a:p>
          <a:p>
            <a:pPr>
              <a:buNone/>
            </a:pPr>
            <a:r>
              <a:rPr lang="en-US" dirty="0" smtClean="0">
                <a:solidFill>
                  <a:schemeClr val="bg1"/>
                </a:solidFill>
              </a:rPr>
              <a:t>Answer: Exocrine </a:t>
            </a:r>
          </a:p>
          <a:p>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676400" y="3657600"/>
            <a:ext cx="6248400" cy="2733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diamond(in)">
                                      <p:cBhvr>
                                        <p:cTn id="7" dur="20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1000"/>
                                        <p:tgtEl>
                                          <p:spTgt spid="6146"/>
                                        </p:tgtEl>
                                      </p:cBhvr>
                                    </p:animEffect>
                                    <p:anim calcmode="lin" valueType="num">
                                      <p:cBhvr>
                                        <p:cTn id="13" dur="1000" fill="hold"/>
                                        <p:tgtEl>
                                          <p:spTgt spid="6146"/>
                                        </p:tgtEl>
                                        <p:attrNameLst>
                                          <p:attrName>ppt_x</p:attrName>
                                        </p:attrNameLst>
                                      </p:cBhvr>
                                      <p:tavLst>
                                        <p:tav tm="0">
                                          <p:val>
                                            <p:strVal val="#ppt_x"/>
                                          </p:val>
                                        </p:tav>
                                        <p:tav tm="100000">
                                          <p:val>
                                            <p:strVal val="#ppt_x"/>
                                          </p:val>
                                        </p:tav>
                                      </p:tavLst>
                                    </p:anim>
                                    <p:anim calcmode="lin" valueType="num">
                                      <p:cBhvr>
                                        <p:cTn id="14"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Name the membranous organelles.</a:t>
            </a:r>
            <a:endParaRPr lang="en-US" dirty="0"/>
          </a:p>
        </p:txBody>
      </p:sp>
      <p:sp>
        <p:nvSpPr>
          <p:cNvPr id="3" name="Content Placeholder 2"/>
          <p:cNvSpPr>
            <a:spLocks noGrp="1"/>
          </p:cNvSpPr>
          <p:nvPr>
            <p:ph sz="half" idx="1"/>
          </p:nvPr>
        </p:nvSpPr>
        <p:spPr/>
        <p:txBody>
          <a:bodyPr>
            <a:normAutofit/>
          </a:bodyPr>
          <a:lstStyle/>
          <a:p>
            <a:r>
              <a:rPr lang="en-US" dirty="0" smtClean="0"/>
              <a:t>Mitochondria</a:t>
            </a:r>
          </a:p>
          <a:p>
            <a:r>
              <a:rPr lang="en-US" dirty="0" smtClean="0"/>
              <a:t>Golgi </a:t>
            </a:r>
            <a:r>
              <a:rPr lang="en-US" dirty="0" err="1" smtClean="0"/>
              <a:t>Aperatus</a:t>
            </a:r>
            <a:endParaRPr lang="en-US" dirty="0" smtClean="0"/>
          </a:p>
          <a:p>
            <a:r>
              <a:rPr lang="en-US" dirty="0" err="1" smtClean="0"/>
              <a:t>Ribosomes</a:t>
            </a:r>
            <a:endParaRPr lang="en-US" dirty="0" smtClean="0"/>
          </a:p>
          <a:p>
            <a:r>
              <a:rPr lang="en-US" dirty="0" smtClean="0"/>
              <a:t>Smooth ER</a:t>
            </a:r>
          </a:p>
          <a:p>
            <a:r>
              <a:rPr lang="en-US" dirty="0" smtClean="0"/>
              <a:t>Rough ER</a:t>
            </a:r>
          </a:p>
          <a:p>
            <a:r>
              <a:rPr lang="en-US" dirty="0" err="1" smtClean="0"/>
              <a:t>Lysosomes</a:t>
            </a:r>
            <a:endParaRPr lang="en-US" dirty="0" smtClean="0"/>
          </a:p>
          <a:p>
            <a:r>
              <a:rPr lang="en-US" dirty="0" smtClean="0"/>
              <a:t>Nucleus</a:t>
            </a:r>
          </a:p>
          <a:p>
            <a:pPr>
              <a:buNone/>
            </a:pPr>
            <a:endParaRPr lang="en-US" dirty="0" smtClean="0"/>
          </a:p>
          <a:p>
            <a:endParaRPr lang="en-US" dirty="0" smtClean="0"/>
          </a:p>
          <a:p>
            <a:endParaRPr lang="en-US" dirty="0"/>
          </a:p>
        </p:txBody>
      </p:sp>
      <p:sp>
        <p:nvSpPr>
          <p:cNvPr id="4" name="Content Placeholder 3"/>
          <p:cNvSpPr>
            <a:spLocks noGrp="1"/>
          </p:cNvSpPr>
          <p:nvPr>
            <p:ph sz="half" idx="2"/>
          </p:nvPr>
        </p:nvSpPr>
        <p:spPr/>
        <p:txBody>
          <a:bodyPr>
            <a:normAutofit/>
          </a:bodyPr>
          <a:lstStyle/>
          <a:p>
            <a:endParaRPr lang="en-US"/>
          </a:p>
        </p:txBody>
      </p:sp>
      <p:sp>
        <p:nvSpPr>
          <p:cNvPr id="25604" name="AutoShape 4" descr="data:image/jpeg;base64,/9j/4AAQSkZJRgABAQAAAQABAAD/2wBDAAkGBwgHBgkIBwgKCgkLDRYPDQwMDRsUFRAWIB0iIiAdHx8kKDQsJCYxJx8fLT0tMTU3Ojo6Iys/RD84QzQ5Ojf/2wBDAQoKCg0MDRoPDxo3JR8lNzc3Nzc3Nzc3Nzc3Nzc3Nzc3Nzc3Nzc3Nzc3Nzc3Nzc3Nzc3Nzc3Nzc3Nzc3Nzc3Nzf/wAARCACnAN8DASIAAhEBAxEB/8QAHAABAAIDAQEBAAAAAAAAAAAAAAUGAQMEAgcI/8QAPxAAAQMCBAIGBwYEBgMAAAAAAQACAwQRBRIhMQZREyJBYXFyFCQyNFKBkRVCkrHB0SMzYqEHNVST4fAlRKL/xAAZAQEAAwEBAAAAAAAAAAAAAAAAAgMEAQX/xAAiEQACAgICAgMBAQAAAAAAAAAAAQIRAzESIQRBEyIyM0L/2gAMAwEAAhEDEQA/APhqL1ZMpvZAeUXrKUylAeVlZLSFkN1QHlFacNo6V9BE+SGNzi293BdHoFGDY00PhlVyxNqyv5FZTkVzFBRn/wBaL8KksC4YjxmtFPTUsAsLve8Wa0cyVyWLiuTfQU0z51ZF9/w3/Dnh6hc19bEytkbszJlZfvG5+oW3EuGsCET3U2A4a2Ut6meHq357rFLyYJlqTZ+e7FF93bw1gcUTpKjCqFzj1nEwhrQOQHYFw/Z/Dr8zoeHopY2Gxe2mNiOYPakfJjLSOuLWz4ta6L7xDgHDlXTPfR4Vhz3DQXj2PJw7F1O4b4cgpzLNguH9Rt32iUZeVGO0djjctH59SxX6FwvB+EcSY6SlwOhLGHK7PBbVMf4BwPEKMyYXhlNT1cYuGxss2QciOa7DyoylVUJ43Dpn56WFfZMLo43mOSiha8Eggt1BHYvH2fRf6SD8K9H4G+0zO8qTooqzqrz9n0X+kh/Co3HqSmiw5z4aeNj87RmaLFceBrtnVkTdFXReiFiyoLDCLNksgMIs2SyAleG8L+18co6Fzsscso6V4+6wavd8mgn5K9ycJ4FWU8baKkq6eeo9GDDJUl/RmaRzgCMutoWl55aL5kyR8ZJY4tJBFwbaHdbBVTjaWT8Z5W/LRVThKTtOgfVKnCMNxWlZJHhtTUvkjlr2NhdaWpja/oYYwQ3QWs51hpvuVHYjwlhVHDX1NPR1ldCZpIozDUgNpS1rAbuItI7pH5QNyG3C+etq52Zck0jcjS1tnkZQdwOQXltRK1mRsjg3NmsHEC/O3NRWGa/0D6nX8NYTW+hUbqedstC6SmPo7utUtp4s0wY225ldlB1O/Ky003CGB/aTPSaOoZHM+mhNN6UfV5CwyTgvtchjAL97rL5k2pma9r2yva9hJa4ONweYQVEo2kkGpPtntFj9Vz4Z+pA+w8P4FSwYXDJDSzufUU7BTTyOuy87iGttaxLYyXE9huvdNhlDVskGHQTspppn2DpC50kEOpd7JIu5zALd/eqJhcj/AECmAe6zWaC+g/7crupm1E08cNOJHvf1WsaTc33Vi8TJ3L5GVOSuqJDHaOGmxqejomPLGPDMt8xzWGYA21611ecAo24DhdpHNZM8Z53E6DkL8h+q5+H+G24VlrMQcJKzsaNo/HvXTiGSoYWzNDhyd+yoy5riobS2WQhXbOk4rTOpRUdPaA6539W/11XHLmbC80lnOecxzP0+V/yUT9mQySsM0j5o4v5MTz1WfuvOOUM9d0Po7xZmhBNvmss6etGrBSl9juirqgs6TEbdY5I47dngttU6eQCOhdTtkZ7fSa5fouKeWnppIyWOkqy0NAaC5x7wOxcjhUUzJnTRxO6Z1yxzhc8gV3HBUQyyuVk3QxOa7p6qOnMzRYSRaZgtpbLVYfNTzSMMkgJGTTTsURQGOGNsTyaVkl2ejuN2m/K+xWZaqCilbOymluz+ByAHNcyKmTw9njhiodh1dPRVByPkOgdzHarnh9W6SKOR1g4Gzg07EaH91T8VbR1z6aZ1S2FzXgB2+buJUthrHsxOplsckjWEHcEi64tE/IfJpvZz8cYA6oBxagjuQPWWNH/1b81QnC3aF9bwrGIqiR7Ivumztb6XsoLi3hSKWGTEsIZlcOtLTjY8y3v5hel4XmNLhMw+RgcWUBRfEX+WO87VKG1t7lRXEJvhzh/U3816mT8meGyqFEReeagiIgCIiAIiIAiIgCIiAtOGH1GDyL6LwHSRwUkuISAdK9xZGfhaN7d5Oi+c4YT6DBb4F9G4dly4HAG6EZvzXfKk1hVFcEuZ08R4jI/JSQS5HzC75CfYZ2nx1so+uxEwMio6Gz5i2zTuGj4iobFZZ5qyrdmaGPc2L+oBe4T0UtZLp1QGtsLWAGy8/iqRos309RLA9zGvdVVjr3JNmj/gKZjkkZSkvIfJlucoO/ddVqGToKaK988/Xee0N5KRjq5Gw2DXxAkEEDUDkAq5yb6Lo4urO+hxFtZmLInR5QA4ntKrHHLaqSppjGx7qfLZoaLjNdSrp5JXiMvDo7aaaO/5SGciQOZIHc7nQa/sowlx7JPEbqao6GhoKbEhkL4hnkcfYtt33XvEpi6lb6POJGm95T1mkDmtdVV01bOaWoYzIx2r3PIcPCy7XQwQx+jQFhjaNMhuCuN27JpcFaKZBik0X8wDoybEW0cFc8OxJxwmKWnLgYnjOA65y31B+RVFxykmpap0kjrxuJLLC1l14LiT6eoiz36J3tAdoVstWi11lhT2XShimpsdfLTFxpahhJLdgrBw/i0kklRTVJzTQPte1szTsT+Sgoq6loqFktj6PawDdNPFa8JrHy4pFUlhYZIXAjuDhYqCezHlbeyM42wtuG4w50IApqgdJHbsP3h9VTMf/wAvd5m/mvofHkwmpKIu9tj3AeFgvnWPn/x7vM1e1hm5ePbMDVTKuiIqS8IiIAiIgCIiAIiIAiIgLPhnuMPkV24ZmvhskfwPJ+uqpWGe4w+RWnhaX+JUxO7WhwHNT8lXhKof0FXJDFV1AqGvykhxe0aBcMs5dHWPsetYi/apbE6Fs+cgkOcLE9lt1EindLQVswacv3B3BecpquzWoOTpHUYRLWQRHYRALpqHNIAvc7WIv9FxVTJoXQVTL2exrmns0XeWtlPSRNIZJ1nEHYlUPuXRu4OEFZoDH9IxjRmucuWwve2yncP4ZrZog+SSGBpGbJI25YOdgsUc9FhFBLiVUGAs9lhJBJ7AqbiPHuM1E4NJUGlhY/MyNg1GlrE9vat2LBFK5Hn5M7bqJfcV4VlpY3vniim5vYLHx7z3BU5zZ8NxFrI3PLS4WBG4K8YP/iJi1MTFXPbU07wczbBrrn717b+KnqqqjroGVVLlDJ2m3aGOI2v4pkwRq4nMeeS6kclX6HXOMBdHI5puWh1yCPBQlThuTJJRnqsJuPDVacBw2rjxXpJmSMZHcuJ2cp6CCKoa4Oa4CKYkWduRzWZqvZZDI07NGD1roJJhUjK1zGuyuGgPh2K00bWOe2pDNXNLWu7r6qnVMb+le52hlkDMttxdWPh+sFRGYbWdELC53F1HJpUWRSnbZGcX1RfWRQ/AzN9VUcdN8Od5grDxO6+MzA/dDR/ZVvHD6gfMF7WNVgSPNb+5W0Q7lFnLwiIgCIiAIiIAiIgCIiAtOGe4weRT3Dbi3ErfEwqv4b7jB5FP8NDNiYPwsd+Svy/yZSv2TGKyGOnkyGzj1WnlfRMHLI5GxyG8IcI3RkX6p0KYq3NC/mOt9NVxwPDaxuvtgO5WXhzVwPV8WSjktlyx/D8NipWQQMvA1gDQTrdVtojbC0RCzAdB+q94jWdOYhUSZWB+m+9lzOaYoGx5i87AH8ldD7NWh5WdSaS9EJx3iMgjpaIPaI7XIbpe21+6/YqZclS3FE/S4m4Ah2RoFwLaclH0sbZH2cbLdLZ560adVa+Dqp8kdTRkXaWiRvbYhVmZha8gHq9isPBEINRPPI05I2WuL7nbZIo5IsVPM51RIHOJbYFvLvXRGGQRvc34i4+KiHulkqDE0ENB35qVY09EGSG+lj3rBkVNmhLpM8MayvDS4ObkeHWuNVnhtkrcVlHREMGYOcR36L3EyOijFwWx3uXOupmgu6x10AN+5QptE+XC0VXi1uTG5T8TWuH0/wCFV8aPqJ8wVy46jy19PKBo+K3zBVMxn3E+YL2cUrwo89/srx3RDuipLwiIgCIiAIiIAiIgCIiAs2HG1FB5FZeE23qZ5b+zGAPmVWKA+ow+RWLhMj0ucZrDo9vmrc38WUx/ZPSnO8i7bnbMbXPJRtbFL6Sx7G3Ox7ltxCTLKGmxa42APb+yzQyyPDzKSTmOp7V5PFcbNsZuLNj6WSZrXDMGxuBcctwvFY7LGANP6lszTMeQ2YtjI1aufENA0B4Jc0Ovy7lzHL7JM7OPJNoo2PA/acji06gG5N9/BccYO432Upj8L2zNluSH9Unsvvv4KOis32hdeh7My0Yexxs0XJOgV6wiljw2ibAA0TFuaQsPWJPLwVQe+I1kAg01H1VhFSS25c11vzUk1RFkjSOMtY6MOa3XS+l11ykxtff2m305FQdLI6V7ulvdpuC3sC6nVjYsrAC5pG6xTVs1JpJHYK+oxGIwTyXYwWYLbDku2jLxiEAbmLWNdm32t2qv09SKeRwfcsaezdTFPKDWwkPeBlcbW7r6rmNNEs7TZu45s6joX3GYOcCqBjPuLvM1XDi+bN6NFfbM79FTsZ9xd5mr0cH8DDL9ogDuiHdFAtCIiAIiIAiIgCIiAIiICfoT6nF5f1KmMCn6HE4RfR5yFQ1D7pF5f1UjgzTJi1KwbmQfurp18bspX6LFixsBpq0g3/74rqjIAAvqdgovGQ1tXI7W3R9h7ws4i2d9HG+mOV4IO++i8tpJGpEq8nrNcLG2yiamTLcP1A08F6wo1Jic+rJzu2B7BZasUF43Fo1UJJKVovxv0cFUxkzDC/2XG+ovY8xzUHV0c0LrXaADYO3B+am7kwX2cDoV7gncw3a4t+en0WqORNdmaWOSbISipJTOHkEMadHW0JUrd2gve62yTGQ2fI51h1S51zZcoidI9z3MLWN9n91JzWkzii3s6YgY5OvmaQCT3LbM5+kkBc0EBrTb66rQ0XYGtvY6uN7rNMzPO1ttAbqvZ09upXNku4g3Iyq0UjLC/wAOihmgOlDuxup8Oz+6k6OcdFLJ0maNuo07bXUeNqg5P2QfEM/TYk7X+W0NUBi/uR8wXdNIZZHyO1L3EqPxb3M+YL0kqxpGa/uQZRDufFFQXhERAEREAREQBERAEREBOUR9Ui8v6qc4VaH4sxxHsMc4dxsoCkNqaIdyl+HKoU2Jszey9pYdeasyfzKl+iVxp16tzQDYgD+665HZIhpcAaLXiUJeXPGpBvbnZbSLtB3DgCPBeXJ2jUtm6OuoxRdCaV5mO8pOt1xTASsttfmvdm2NiuZzrOIvpzuoxj7LpTejiqhkIa236XWgjXMG37wpCVjZRma25/VchiN8twF1EpdLs1tF26jN2FeqnPIWMaCBbbmvXRm1t/Be3xgPALXBoAtY7/NSVsrk0YyBsYbmaTucuw7l7gfGwv6TOwnZwFxflbRYc9lmkWs42GUafNeoYXzTWYNhc35fsp3xRW/u6SO6mjMkBJByP0JPbzXTPE2kwqqkaTq2wHLsWaN4kcyNgDmMGRjTzK2463JgkviL/VdgnyTZzNS6RTwuPFfcz5guy64sVPqh8wXqy0Y47IQ7lERZTQEREAREQBERAEREAREQEtS+7R+VbcxaQQbEbFaaU+rx+VbCdVbtUUvZasJrm1sLWOIErRYg9q7C5lKWv6NrwDfKb2VKjmfBKJYzZ7ToVa8NxFmIQ2Ia2Vurmnt8Fgz4mu0acWSjtmqYaqBz2wxU87dCxnsuHcuGoY4xMkDLNfe1uYXQYcziAz2ddBstLpMrHRvJy7tA7HfsQqsXSJ5Z83aORjnAkNJa7mNlmxYcziSTz2XdT4fLWRvfGWaGwBcAT4LnmpXwuyzse0jscEjKN9k3DJxPTQ8Wcwjw0IXPWfdLm6k2DWjddNJGJ5+ja5jXW0LyG37rleaykMjSwuyuHdsrOXspqtmkHQtytYQR3gX7VkTPjY+NlmxF1iR7Tz3nksUlE2nYWvf0hJ+i64oonfzG52hw6rXWv891FxuRNZeMaR7pZOifE7KMrXXyg2Ll1cQTvdgsnSO3eGtbbRovcAeC8xMDLWFgNhyUXj9e2draaNwcGHM8ja6txOUp0tIolrshgVx4qfVD5guu648T90PmC9KWiiOyGREWU0BERAEREARYul0BlFi6XQGUWLpdASlN7szwWxc0NTE2FrS43HcvfpUXxH6KxMqadm0r3TVElNM2WI2Lf7jkub0qL4j9Fj0mL4j9FGVNHUmi8smbWUzZ6d7hca2NvktImGYiTMSdBbsUBgWNwUUj2Tvd0ThfRt7Fd02N4W65jqHtJ3/hH9lkcGnVdFydndKTfKblvYRzXdTYjWRRCOKZ2VvY6zvzUAzHKBjcraqX8DrLbFxBh2e8lRKdNP4J/vqq5Yb9FyzyXRJ1RfI/pJOs46WAWwtIDXZT2XbrquFvEmEgfz3f7RWRxHg99Z5P9opGEkqSKpPk7ZJvrZZXua2lpmQbZeiBPyO6jqzEYqO7Iw18m9hsFHYjxNTvYY6Jzm3Gr3N1+ShvT4Dq5zrndaceNy7mVSbWiXmxKrqPblLW8m6LmauQV9P8TvwrIxCm+N34StceK0VPkzrK5MS90PmCfaFN8bvwlc9dVQzQFrHEuuNCLLspKjqi7I5FgnVLrOXGUWLpdAZRYul0BhERAEREAREQGUREAREQBLoiWDCzdEQC6IiAJdEQC6XREAuiIgMIiIAiIgCIiA//2Q=="/>
          <p:cNvSpPr>
            <a:spLocks noChangeAspect="1" noChangeArrowheads="1"/>
          </p:cNvSpPr>
          <p:nvPr/>
        </p:nvSpPr>
        <p:spPr bwMode="auto">
          <a:xfrm>
            <a:off x="155575" y="-585788"/>
            <a:ext cx="1638300" cy="1228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5606" name="AutoShape 6" descr="data:image/jpeg;base64,/9j/4AAQSkZJRgABAQAAAQABAAD/2wBDAAkGBwgHBgkIBwgKCgkLDRYPDQwMDRsUFRAWIB0iIiAdHx8kKDQsJCYxJx8fLT0tMTU3Ojo6Iys/RD84QzQ5Ojf/2wBDAQoKCg0MDRoPDxo3JR8lNzc3Nzc3Nzc3Nzc3Nzc3Nzc3Nzc3Nzc3Nzc3Nzc3Nzc3Nzc3Nzc3Nzc3Nzc3Nzc3Nzf/wAARCACnAN8DASIAAhEBAxEB/8QAHAABAAIDAQEBAAAAAAAAAAAAAAUGAQMEAgcI/8QAPxAAAQMCBAIGBwYEBgMAAAAAAQACAwQRBRIhMQZREyJBYXFyFCQyNFKBkRVCkrHB0SMzYqEHNVST4fAlRKL/xAAZAQEAAwEBAAAAAAAAAAAAAAAAAgMEAQX/xAAiEQACAgICAgMBAQAAAAAAAAAAAQIRAzESIQRBEyIyM0L/2gAMAwEAAhEDEQA/APhqL1ZMpvZAeUXrKUylAeVlZLSFkN1QHlFacNo6V9BE+SGNzi293BdHoFGDY00PhlVyxNqyv5FZTkVzFBRn/wBaL8KksC4YjxmtFPTUsAsLve8Wa0cyVyWLiuTfQU0z51ZF9/w3/Dnh6hc19bEytkbszJlZfvG5+oW3EuGsCET3U2A4a2Ut6meHq357rFLyYJlqTZ+e7FF93bw1gcUTpKjCqFzj1nEwhrQOQHYFw/Z/Dr8zoeHopY2Gxe2mNiOYPakfJjLSOuLWz4ta6L7xDgHDlXTPfR4Vhz3DQXj2PJw7F1O4b4cgpzLNguH9Rt32iUZeVGO0djjctH59SxX6FwvB+EcSY6SlwOhLGHK7PBbVMf4BwPEKMyYXhlNT1cYuGxss2QciOa7DyoylVUJ43Dpn56WFfZMLo43mOSiha8Eggt1BHYvH2fRf6SD8K9H4G+0zO8qTooqzqrz9n0X+kh/Co3HqSmiw5z4aeNj87RmaLFceBrtnVkTdFXReiFiyoLDCLNksgMIs2SyAleG8L+18co6Fzsscso6V4+6wavd8mgn5K9ycJ4FWU8baKkq6eeo9GDDJUl/RmaRzgCMutoWl55aL5kyR8ZJY4tJBFwbaHdbBVTjaWT8Z5W/LRVThKTtOgfVKnCMNxWlZJHhtTUvkjlr2NhdaWpja/oYYwQ3QWs51hpvuVHYjwlhVHDX1NPR1ldCZpIozDUgNpS1rAbuItI7pH5QNyG3C+etq52Zck0jcjS1tnkZQdwOQXltRK1mRsjg3NmsHEC/O3NRWGa/0D6nX8NYTW+hUbqedstC6SmPo7utUtp4s0wY225ldlB1O/Ky003CGB/aTPSaOoZHM+mhNN6UfV5CwyTgvtchjAL97rL5k2pma9r2yva9hJa4ONweYQVEo2kkGpPtntFj9Vz4Z+pA+w8P4FSwYXDJDSzufUU7BTTyOuy87iGttaxLYyXE9huvdNhlDVskGHQTspppn2DpC50kEOpd7JIu5zALd/eqJhcj/AECmAe6zWaC+g/7crupm1E08cNOJHvf1WsaTc33Vi8TJ3L5GVOSuqJDHaOGmxqejomPLGPDMt8xzWGYA21611ecAo24DhdpHNZM8Z53E6DkL8h+q5+H+G24VlrMQcJKzsaNo/HvXTiGSoYWzNDhyd+yoy5riobS2WQhXbOk4rTOpRUdPaA6539W/11XHLmbC80lnOecxzP0+V/yUT9mQySsM0j5o4v5MTz1WfuvOOUM9d0Po7xZmhBNvmss6etGrBSl9juirqgs6TEbdY5I47dngttU6eQCOhdTtkZ7fSa5fouKeWnppIyWOkqy0NAaC5x7wOxcjhUUzJnTRxO6Z1yxzhc8gV3HBUQyyuVk3QxOa7p6qOnMzRYSRaZgtpbLVYfNTzSMMkgJGTTTsURQGOGNsTyaVkl2ejuN2m/K+xWZaqCilbOymluz+ByAHNcyKmTw9njhiodh1dPRVByPkOgdzHarnh9W6SKOR1g4Gzg07EaH91T8VbR1z6aZ1S2FzXgB2+buJUthrHsxOplsckjWEHcEi64tE/IfJpvZz8cYA6oBxagjuQPWWNH/1b81QnC3aF9bwrGIqiR7Ivumztb6XsoLi3hSKWGTEsIZlcOtLTjY8y3v5hel4XmNLhMw+RgcWUBRfEX+WO87VKG1t7lRXEJvhzh/U3816mT8meGyqFEReeagiIgCIiAIiIAiIgCIiAtOGH1GDyL6LwHSRwUkuISAdK9xZGfhaN7d5Oi+c4YT6DBb4F9G4dly4HAG6EZvzXfKk1hVFcEuZ08R4jI/JSQS5HzC75CfYZ2nx1so+uxEwMio6Gz5i2zTuGj4iobFZZ5qyrdmaGPc2L+oBe4T0UtZLp1QGtsLWAGy8/iqRos309RLA9zGvdVVjr3JNmj/gKZjkkZSkvIfJlucoO/ddVqGToKaK988/Xee0N5KRjq5Gw2DXxAkEEDUDkAq5yb6Lo4urO+hxFtZmLInR5QA4ntKrHHLaqSppjGx7qfLZoaLjNdSrp5JXiMvDo7aaaO/5SGciQOZIHc7nQa/sowlx7JPEbqao6GhoKbEhkL4hnkcfYtt33XvEpi6lb6POJGm95T1mkDmtdVV01bOaWoYzIx2r3PIcPCy7XQwQx+jQFhjaNMhuCuN27JpcFaKZBik0X8wDoybEW0cFc8OxJxwmKWnLgYnjOA65y31B+RVFxykmpap0kjrxuJLLC1l14LiT6eoiz36J3tAdoVstWi11lhT2XShimpsdfLTFxpahhJLdgrBw/i0kklRTVJzTQPte1szTsT+Sgoq6loqFktj6PawDdNPFa8JrHy4pFUlhYZIXAjuDhYqCezHlbeyM42wtuG4w50IApqgdJHbsP3h9VTMf/wAvd5m/mvofHkwmpKIu9tj3AeFgvnWPn/x7vM1e1hm5ePbMDVTKuiIqS8IiIAiIgCIiAIiIAiIgLPhnuMPkV24ZmvhskfwPJ+uqpWGe4w+RWnhaX+JUxO7WhwHNT8lXhKof0FXJDFV1AqGvykhxe0aBcMs5dHWPsetYi/apbE6Fs+cgkOcLE9lt1EindLQVswacv3B3BecpquzWoOTpHUYRLWQRHYRALpqHNIAvc7WIv9FxVTJoXQVTL2exrmns0XeWtlPSRNIZJ1nEHYlUPuXRu4OEFZoDH9IxjRmucuWwve2yncP4ZrZog+SSGBpGbJI25YOdgsUc9FhFBLiVUGAs9lhJBJ7AqbiPHuM1E4NJUGlhY/MyNg1GlrE9vat2LBFK5Hn5M7bqJfcV4VlpY3vniim5vYLHx7z3BU5zZ8NxFrI3PLS4WBG4K8YP/iJi1MTFXPbU07wczbBrrn717b+KnqqqjroGVVLlDJ2m3aGOI2v4pkwRq4nMeeS6kclX6HXOMBdHI5puWh1yCPBQlThuTJJRnqsJuPDVacBw2rjxXpJmSMZHcuJ2cp6CCKoa4Oa4CKYkWduRzWZqvZZDI07NGD1roJJhUjK1zGuyuGgPh2K00bWOe2pDNXNLWu7r6qnVMb+le52hlkDMttxdWPh+sFRGYbWdELC53F1HJpUWRSnbZGcX1RfWRQ/AzN9VUcdN8Od5grDxO6+MzA/dDR/ZVvHD6gfMF7WNVgSPNb+5W0Q7lFnLwiIgCIiAIiIAiIgCIiAtOGe4weRT3Dbi3ErfEwqv4b7jB5FP8NDNiYPwsd+Svy/yZSv2TGKyGOnkyGzj1WnlfRMHLI5GxyG8IcI3RkX6p0KYq3NC/mOt9NVxwPDaxuvtgO5WXhzVwPV8WSjktlyx/D8NipWQQMvA1gDQTrdVtojbC0RCzAdB+q94jWdOYhUSZWB+m+9lzOaYoGx5i87AH8ldD7NWh5WdSaS9EJx3iMgjpaIPaI7XIbpe21+6/YqZclS3FE/S4m4Ah2RoFwLaclH0sbZH2cbLdLZ560adVa+Dqp8kdTRkXaWiRvbYhVmZha8gHq9isPBEINRPPI05I2WuL7nbZIo5IsVPM51RIHOJbYFvLvXRGGQRvc34i4+KiHulkqDE0ENB35qVY09EGSG+lj3rBkVNmhLpM8MayvDS4ObkeHWuNVnhtkrcVlHREMGYOcR36L3EyOijFwWx3uXOupmgu6x10AN+5QptE+XC0VXi1uTG5T8TWuH0/wCFV8aPqJ8wVy46jy19PKBo+K3zBVMxn3E+YL2cUrwo89/srx3RDuipLwiIgCIiAIiIAiIgCIiAs2HG1FB5FZeE23qZ5b+zGAPmVWKA+ow+RWLhMj0ucZrDo9vmrc38WUx/ZPSnO8i7bnbMbXPJRtbFL6Sx7G3Ox7ltxCTLKGmxa42APb+yzQyyPDzKSTmOp7V5PFcbNsZuLNj6WSZrXDMGxuBcctwvFY7LGANP6lszTMeQ2YtjI1aufENA0B4Jc0Ovy7lzHL7JM7OPJNoo2PA/acji06gG5N9/BccYO432Upj8L2zNluSH9Unsvvv4KOis32hdeh7My0Yexxs0XJOgV6wiljw2ibAA0TFuaQsPWJPLwVQe+I1kAg01H1VhFSS25c11vzUk1RFkjSOMtY6MOa3XS+l11ykxtff2m305FQdLI6V7ulvdpuC3sC6nVjYsrAC5pG6xTVs1JpJHYK+oxGIwTyXYwWYLbDku2jLxiEAbmLWNdm32t2qv09SKeRwfcsaezdTFPKDWwkPeBlcbW7r6rmNNEs7TZu45s6joX3GYOcCqBjPuLvM1XDi+bN6NFfbM79FTsZ9xd5mr0cH8DDL9ogDuiHdFAtCIiAIiIAiIgCIiAIiICfoT6nF5f1KmMCn6HE4RfR5yFQ1D7pF5f1UjgzTJi1KwbmQfurp18bspX6LFixsBpq0g3/74rqjIAAvqdgovGQ1tXI7W3R9h7ws4i2d9HG+mOV4IO++i8tpJGpEq8nrNcLG2yiamTLcP1A08F6wo1Jic+rJzu2B7BZasUF43Fo1UJJKVovxv0cFUxkzDC/2XG+ovY8xzUHV0c0LrXaADYO3B+am7kwX2cDoV7gncw3a4t+en0WqORNdmaWOSbISipJTOHkEMadHW0JUrd2gve62yTGQ2fI51h1S51zZcoidI9z3MLWN9n91JzWkzii3s6YgY5OvmaQCT3LbM5+kkBc0EBrTb66rQ0XYGtvY6uN7rNMzPO1ttAbqvZ09upXNku4g3Iyq0UjLC/wAOihmgOlDuxup8Oz+6k6OcdFLJ0maNuo07bXUeNqg5P2QfEM/TYk7X+W0NUBi/uR8wXdNIZZHyO1L3EqPxb3M+YL0kqxpGa/uQZRDufFFQXhERAEREAREQBERAEREBOUR9Ui8v6qc4VaH4sxxHsMc4dxsoCkNqaIdyl+HKoU2Jszey9pYdeasyfzKl+iVxp16tzQDYgD+665HZIhpcAaLXiUJeXPGpBvbnZbSLtB3DgCPBeXJ2jUtm6OuoxRdCaV5mO8pOt1xTASsttfmvdm2NiuZzrOIvpzuoxj7LpTejiqhkIa236XWgjXMG37wpCVjZRma25/VchiN8twF1EpdLs1tF26jN2FeqnPIWMaCBbbmvXRm1t/Be3xgPALXBoAtY7/NSVsrk0YyBsYbmaTucuw7l7gfGwv6TOwnZwFxflbRYc9lmkWs42GUafNeoYXzTWYNhc35fsp3xRW/u6SO6mjMkBJByP0JPbzXTPE2kwqqkaTq2wHLsWaN4kcyNgDmMGRjTzK2463JgkviL/VdgnyTZzNS6RTwuPFfcz5guy64sVPqh8wXqy0Y47IQ7lERZTQEREAREQBERAEREAREQEtS+7R+VbcxaQQbEbFaaU+rx+VbCdVbtUUvZasJrm1sLWOIErRYg9q7C5lKWv6NrwDfKb2VKjmfBKJYzZ7ToVa8NxFmIQ2Ia2Vurmnt8Fgz4mu0acWSjtmqYaqBz2wxU87dCxnsuHcuGoY4xMkDLNfe1uYXQYcziAz2ddBstLpMrHRvJy7tA7HfsQqsXSJ5Z83aORjnAkNJa7mNlmxYcziSTz2XdT4fLWRvfGWaGwBcAT4LnmpXwuyzse0jscEjKN9k3DJxPTQ8Wcwjw0IXPWfdLm6k2DWjddNJGJ5+ja5jXW0LyG37rleaykMjSwuyuHdsrOXspqtmkHQtytYQR3gX7VkTPjY+NlmxF1iR7Tz3nksUlE2nYWvf0hJ+i64oonfzG52hw6rXWv891FxuRNZeMaR7pZOifE7KMrXXyg2Ll1cQTvdgsnSO3eGtbbRovcAeC8xMDLWFgNhyUXj9e2draaNwcGHM8ja6txOUp0tIolrshgVx4qfVD5guu648T90PmC9KWiiOyGREWU0BERAEREARYul0BlFi6XQGUWLpdASlN7szwWxc0NTE2FrS43HcvfpUXxH6KxMqadm0r3TVElNM2WI2Lf7jkub0qL4j9Fj0mL4j9FGVNHUmi8smbWUzZ6d7hca2NvktImGYiTMSdBbsUBgWNwUUj2Tvd0ThfRt7Fd02N4W65jqHtJ3/hH9lkcGnVdFydndKTfKblvYRzXdTYjWRRCOKZ2VvY6zvzUAzHKBjcraqX8DrLbFxBh2e8lRKdNP4J/vqq5Yb9FyzyXRJ1RfI/pJOs46WAWwtIDXZT2XbrquFvEmEgfz3f7RWRxHg99Z5P9opGEkqSKpPk7ZJvrZZXua2lpmQbZeiBPyO6jqzEYqO7Iw18m9hsFHYjxNTvYY6Jzm3Gr3N1+ShvT4Dq5zrndaceNy7mVSbWiXmxKrqPblLW8m6LmauQV9P8TvwrIxCm+N34StceK0VPkzrK5MS90PmCfaFN8bvwlc9dVQzQFrHEuuNCLLspKjqi7I5FgnVLrOXGUWLpdAZRYul0BhERAEREAREQGUREAREQBLoiWDCzdEQC6IiAJdEQC6XREAuiIgMIiIAiIgCIiA//2Q=="/>
          <p:cNvSpPr>
            <a:spLocks noChangeAspect="1" noChangeArrowheads="1"/>
          </p:cNvSpPr>
          <p:nvPr/>
        </p:nvSpPr>
        <p:spPr bwMode="auto">
          <a:xfrm>
            <a:off x="155575" y="-585788"/>
            <a:ext cx="1638300" cy="1228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5608" name="Picture 8" descr="http://img.youtube.com/vi/qZl8jQ9ve4M/0.jpg"/>
          <p:cNvPicPr>
            <a:picLocks noChangeAspect="1" noChangeArrowheads="1"/>
          </p:cNvPicPr>
          <p:nvPr/>
        </p:nvPicPr>
        <p:blipFill>
          <a:blip r:embed="rId2" cstate="print"/>
          <a:srcRect/>
          <a:stretch>
            <a:fillRect/>
          </a:stretch>
        </p:blipFill>
        <p:spPr bwMode="auto">
          <a:xfrm>
            <a:off x="3733800" y="1295400"/>
            <a:ext cx="5181600" cy="5181600"/>
          </a:xfrm>
          <a:prstGeom prst="rect">
            <a:avLst/>
          </a:prstGeom>
          <a:noFill/>
        </p:spPr>
      </p:pic>
      <p:sp>
        <p:nvSpPr>
          <p:cNvPr id="10" name="Rectangle 9"/>
          <p:cNvSpPr/>
          <p:nvPr/>
        </p:nvSpPr>
        <p:spPr>
          <a:xfrm>
            <a:off x="3810000" y="1447800"/>
            <a:ext cx="1524000" cy="609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 to="" calcmode="lin" valueType="num">
                                      <p:cBhvr>
                                        <p:cTn id="10" dur="1" fill="hold"/>
                                        <p:tgtEl>
                                          <p:spTgt spid="3">
                                            <p:txEl>
                                              <p:pRg st="1" end="1"/>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to="" calcmode="lin" valueType="num">
                                      <p:cBhvr>
                                        <p:cTn id="13" dur="1" fill="hold"/>
                                        <p:tgtEl>
                                          <p:spTgt spid="3">
                                            <p:txEl>
                                              <p:pRg st="2" end="2"/>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to="" calcmode="lin" valueType="num">
                                      <p:cBhvr>
                                        <p:cTn id="16" dur="1" fill="hold"/>
                                        <p:tgtEl>
                                          <p:spTgt spid="3">
                                            <p:txEl>
                                              <p:pRg st="3" end="3"/>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to="" calcmode="lin" valueType="num">
                                      <p:cBhvr>
                                        <p:cTn id="19" dur="1" fill="hold"/>
                                        <p:tgtEl>
                                          <p:spTgt spid="3">
                                            <p:txEl>
                                              <p:pRg st="4" end="4"/>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to="" calcmode="lin" valueType="num">
                                      <p:cBhvr>
                                        <p:cTn id="22" dur="1" fill="hold"/>
                                        <p:tgtEl>
                                          <p:spTgt spid="3">
                                            <p:txEl>
                                              <p:pRg st="5" end="5"/>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to="" calcmode="lin" valueType="num">
                                      <p:cBhvr>
                                        <p:cTn id="25"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Where are calcium ions stored in the cell? </a:t>
            </a:r>
            <a:endParaRPr lang="en-US" dirty="0">
              <a:solidFill>
                <a:srgbClr val="00B0F0"/>
              </a:solidFill>
            </a:endParaRPr>
          </a:p>
        </p:txBody>
      </p:sp>
      <p:sp>
        <p:nvSpPr>
          <p:cNvPr id="3" name="Content Placeholder 2"/>
          <p:cNvSpPr>
            <a:spLocks noGrp="1"/>
          </p:cNvSpPr>
          <p:nvPr>
            <p:ph idx="1"/>
          </p:nvPr>
        </p:nvSpPr>
        <p:spPr>
          <a:xfrm>
            <a:off x="0" y="1600200"/>
            <a:ext cx="8686800" cy="2362200"/>
          </a:xfrm>
        </p:spPr>
        <p:txBody>
          <a:bodyPr/>
          <a:lstStyle/>
          <a:p>
            <a:pPr marL="514350" indent="-514350">
              <a:buAutoNum type="alphaUcPeriod"/>
            </a:pPr>
            <a:r>
              <a:rPr lang="en-US" dirty="0" smtClean="0">
                <a:solidFill>
                  <a:srgbClr val="FF00FF"/>
                </a:solidFill>
              </a:rPr>
              <a:t>Smooth ER</a:t>
            </a:r>
          </a:p>
          <a:p>
            <a:pPr marL="514350" indent="-514350">
              <a:buAutoNum type="alphaUcPeriod"/>
            </a:pPr>
            <a:r>
              <a:rPr lang="en-US" dirty="0" smtClean="0">
                <a:solidFill>
                  <a:srgbClr val="FF00FF"/>
                </a:solidFill>
              </a:rPr>
              <a:t>Rough ER</a:t>
            </a:r>
          </a:p>
          <a:p>
            <a:pPr marL="514350" indent="-514350">
              <a:buAutoNum type="alphaUcPeriod"/>
            </a:pPr>
            <a:r>
              <a:rPr lang="en-US" dirty="0" smtClean="0">
                <a:solidFill>
                  <a:srgbClr val="FF00FF"/>
                </a:solidFill>
              </a:rPr>
              <a:t>Nucleus </a:t>
            </a:r>
          </a:p>
          <a:p>
            <a:pPr marL="514350" indent="-514350">
              <a:buAutoNum type="alphaUcPeriod"/>
            </a:pPr>
            <a:r>
              <a:rPr lang="en-US" dirty="0" smtClean="0">
                <a:solidFill>
                  <a:srgbClr val="FF00FF"/>
                </a:solidFill>
              </a:rPr>
              <a:t>Cytoplasm</a:t>
            </a:r>
          </a:p>
          <a:p>
            <a:pPr marL="514350" indent="-514350">
              <a:buAutoNum type="alphaUcPeriod"/>
            </a:pPr>
            <a:endParaRPr lang="en-US" dirty="0">
              <a:solidFill>
                <a:srgbClr val="FF00FF"/>
              </a:solidFill>
            </a:endParaRPr>
          </a:p>
        </p:txBody>
      </p:sp>
      <p:pic>
        <p:nvPicPr>
          <p:cNvPr id="7170" name="Picture 2"/>
          <p:cNvPicPr>
            <a:picLocks noChangeAspect="1" noChangeArrowheads="1"/>
          </p:cNvPicPr>
          <p:nvPr/>
        </p:nvPicPr>
        <p:blipFill>
          <a:blip r:embed="rId2" cstate="print"/>
          <a:srcRect/>
          <a:stretch>
            <a:fillRect/>
          </a:stretch>
        </p:blipFill>
        <p:spPr bwMode="auto">
          <a:xfrm>
            <a:off x="3643313" y="1524000"/>
            <a:ext cx="5500687" cy="4120206"/>
          </a:xfrm>
          <a:prstGeom prst="rect">
            <a:avLst/>
          </a:prstGeom>
          <a:noFill/>
          <a:ln w="9525">
            <a:noFill/>
            <a:miter lim="800000"/>
            <a:headEnd/>
            <a:tailEnd/>
          </a:ln>
        </p:spPr>
      </p:pic>
      <p:sp>
        <p:nvSpPr>
          <p:cNvPr id="5" name="TextBox 4"/>
          <p:cNvSpPr txBox="1"/>
          <p:nvPr/>
        </p:nvSpPr>
        <p:spPr>
          <a:xfrm>
            <a:off x="304800" y="5791200"/>
            <a:ext cx="5943600" cy="646331"/>
          </a:xfrm>
          <a:prstGeom prst="rect">
            <a:avLst/>
          </a:prstGeom>
          <a:noFill/>
        </p:spPr>
        <p:txBody>
          <a:bodyPr wrap="square" rtlCol="0">
            <a:spAutoFit/>
          </a:bodyPr>
          <a:lstStyle/>
          <a:p>
            <a:r>
              <a:rPr lang="en-US" sz="3600" dirty="0" smtClean="0">
                <a:solidFill>
                  <a:srgbClr val="FF00FF"/>
                </a:solidFill>
              </a:rPr>
              <a:t>Answer: A. Smooth ER</a:t>
            </a:r>
            <a:endParaRPr lang="en-US" sz="3600" dirty="0">
              <a:solidFill>
                <a:srgbClr val="FF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 calcmode="lin" valueType="num">
                                      <p:cBhvr>
                                        <p:cTn id="14" dur="500" decel="50000" fill="hold">
                                          <p:stCondLst>
                                            <p:cond delay="0"/>
                                          </p:stCondLst>
                                        </p:cTn>
                                        <p:tgtEl>
                                          <p:spTgt spid="7170"/>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7170"/>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7170"/>
                                        </p:tgtEl>
                                        <p:attrNameLst>
                                          <p:attrName>ppt_w</p:attrName>
                                        </p:attrNameLst>
                                      </p:cBhvr>
                                      <p:tavLst>
                                        <p:tav tm="0">
                                          <p:val>
                                            <p:strVal val="#ppt_w*.05"/>
                                          </p:val>
                                        </p:tav>
                                        <p:tav tm="100000">
                                          <p:val>
                                            <p:strVal val="#ppt_w"/>
                                          </p:val>
                                        </p:tav>
                                      </p:tavLst>
                                    </p:anim>
                                    <p:anim calcmode="lin" valueType="num">
                                      <p:cBhvr>
                                        <p:cTn id="17" dur="1000" fill="hold"/>
                                        <p:tgtEl>
                                          <p:spTgt spid="7170"/>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7170"/>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7170"/>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7170"/>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505200"/>
          </a:xfrm>
        </p:spPr>
        <p:txBody>
          <a:bodyPr>
            <a:normAutofit fontScale="90000"/>
          </a:bodyPr>
          <a:lstStyle/>
          <a:p>
            <a:r>
              <a:rPr lang="en-US" sz="4000" dirty="0">
                <a:solidFill>
                  <a:srgbClr val="7030A0"/>
                </a:solidFill>
              </a:rPr>
              <a:t>The process of ___ was demonstrated using a suspension of small particles. Individual particles appear to vibrate due to collisions with moving molecules.</a:t>
            </a:r>
            <a:r>
              <a:rPr lang="en-US" dirty="0"/>
              <a:t/>
            </a:r>
            <a:br>
              <a:rPr lang="en-US" dirty="0"/>
            </a:br>
            <a:endParaRPr lang="en-US" dirty="0"/>
          </a:p>
        </p:txBody>
      </p:sp>
      <p:sp>
        <p:nvSpPr>
          <p:cNvPr id="3" name="Content Placeholder 2"/>
          <p:cNvSpPr>
            <a:spLocks noGrp="1"/>
          </p:cNvSpPr>
          <p:nvPr>
            <p:ph idx="1"/>
          </p:nvPr>
        </p:nvSpPr>
        <p:spPr>
          <a:xfrm>
            <a:off x="533400" y="3276600"/>
            <a:ext cx="8153400" cy="2849563"/>
          </a:xfrm>
        </p:spPr>
        <p:txBody>
          <a:bodyPr>
            <a:normAutofit lnSpcReduction="10000"/>
          </a:bodyPr>
          <a:lstStyle/>
          <a:p>
            <a:pPr marL="514350" indent="-514350">
              <a:buAutoNum type="alphaLcPeriod"/>
            </a:pPr>
            <a:r>
              <a:rPr lang="en-US" dirty="0" smtClean="0">
                <a:solidFill>
                  <a:srgbClr val="FFC000"/>
                </a:solidFill>
              </a:rPr>
              <a:t>Osmosis</a:t>
            </a:r>
          </a:p>
          <a:p>
            <a:pPr marL="514350" indent="-514350">
              <a:buAutoNum type="alphaLcPeriod"/>
            </a:pPr>
            <a:r>
              <a:rPr lang="en-US" dirty="0" smtClean="0">
                <a:solidFill>
                  <a:srgbClr val="FFC000"/>
                </a:solidFill>
              </a:rPr>
              <a:t>Brownian Movement</a:t>
            </a:r>
          </a:p>
          <a:p>
            <a:pPr marL="514350" indent="-514350">
              <a:buAutoNum type="alphaLcPeriod"/>
            </a:pPr>
            <a:r>
              <a:rPr lang="en-US" dirty="0" smtClean="0">
                <a:solidFill>
                  <a:srgbClr val="FFC000"/>
                </a:solidFill>
              </a:rPr>
              <a:t>Diffusion</a:t>
            </a:r>
          </a:p>
          <a:p>
            <a:pPr marL="514350" indent="-514350">
              <a:buAutoNum type="alphaLcPeriod"/>
            </a:pPr>
            <a:r>
              <a:rPr lang="en-US" dirty="0" err="1" smtClean="0">
                <a:solidFill>
                  <a:srgbClr val="FFC000"/>
                </a:solidFill>
              </a:rPr>
              <a:t>Lysis</a:t>
            </a:r>
            <a:endParaRPr lang="en-US" dirty="0" smtClean="0">
              <a:solidFill>
                <a:srgbClr val="FFC000"/>
              </a:solidFill>
            </a:endParaRPr>
          </a:p>
          <a:p>
            <a:pPr marL="514350" indent="-514350">
              <a:buAutoNum type="alphaLcPeriod"/>
            </a:pPr>
            <a:endParaRPr lang="en-US" dirty="0" smtClean="0">
              <a:solidFill>
                <a:srgbClr val="FFC000"/>
              </a:solidFill>
            </a:endParaRPr>
          </a:p>
          <a:p>
            <a:pPr marL="514350" indent="-514350">
              <a:buNone/>
            </a:pPr>
            <a:r>
              <a:rPr lang="en-US" dirty="0" smtClean="0">
                <a:solidFill>
                  <a:srgbClr val="FFC000"/>
                </a:solidFill>
              </a:rPr>
              <a:t>Answer: B</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6600FF"/>
                </a:solidFill>
              </a:rPr>
              <a:t>What is the plasma membrane?</a:t>
            </a:r>
            <a:endParaRPr lang="en-US" dirty="0">
              <a:solidFill>
                <a:srgbClr val="6600FF"/>
              </a:solidFill>
            </a:endParaRPr>
          </a:p>
        </p:txBody>
      </p:sp>
      <p:sp>
        <p:nvSpPr>
          <p:cNvPr id="3" name="Content Placeholder 2"/>
          <p:cNvSpPr>
            <a:spLocks noGrp="1"/>
          </p:cNvSpPr>
          <p:nvPr>
            <p:ph idx="1"/>
          </p:nvPr>
        </p:nvSpPr>
        <p:spPr/>
        <p:txBody>
          <a:bodyPr/>
          <a:lstStyle/>
          <a:p>
            <a:pPr marL="514350" indent="-514350">
              <a:buAutoNum type="alphaUcPeriod"/>
            </a:pPr>
            <a:r>
              <a:rPr lang="en-US" dirty="0" smtClean="0">
                <a:solidFill>
                  <a:srgbClr val="92D050"/>
                </a:solidFill>
              </a:rPr>
              <a:t>Double layered protein  surrounding the cell.</a:t>
            </a:r>
          </a:p>
          <a:p>
            <a:pPr marL="514350" indent="-514350">
              <a:buAutoNum type="alphaUcPeriod"/>
            </a:pPr>
            <a:r>
              <a:rPr lang="en-US" dirty="0">
                <a:solidFill>
                  <a:srgbClr val="92D050"/>
                </a:solidFill>
              </a:rPr>
              <a:t>phospholipid bilayer surrounding the </a:t>
            </a:r>
            <a:r>
              <a:rPr lang="en-US" dirty="0" smtClean="0">
                <a:solidFill>
                  <a:srgbClr val="92D050"/>
                </a:solidFill>
              </a:rPr>
              <a:t>cell.</a:t>
            </a:r>
          </a:p>
          <a:p>
            <a:pPr marL="514350" indent="-514350">
              <a:buAutoNum type="alphaUcPeriod"/>
            </a:pPr>
            <a:r>
              <a:rPr lang="en-US" dirty="0" smtClean="0">
                <a:solidFill>
                  <a:srgbClr val="92D050"/>
                </a:solidFill>
              </a:rPr>
              <a:t>Single layer of protein surrounding the nucleus.</a:t>
            </a:r>
          </a:p>
          <a:p>
            <a:pPr marL="514350" indent="-514350">
              <a:buAutoNum type="alphaUcPeriod"/>
            </a:pPr>
            <a:r>
              <a:rPr lang="en-US" dirty="0" smtClean="0">
                <a:solidFill>
                  <a:srgbClr val="92D050"/>
                </a:solidFill>
              </a:rPr>
              <a:t>I have no idea!!! </a:t>
            </a:r>
          </a:p>
          <a:p>
            <a:pPr marL="514350" indent="-514350">
              <a:buAutoNum type="alphaUcPeriod"/>
            </a:pP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228600" y="4114800"/>
            <a:ext cx="8610600" cy="2743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2" end="2"/>
                                            </p:txEl>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fade">
                                      <p:cBhvr>
                                        <p:cTn id="11" dur="2000"/>
                                        <p:tgtEl>
                                          <p:spTgt spid="8194"/>
                                        </p:tgtEl>
                                      </p:cBhvr>
                                    </p:animEffect>
                                    <p:anim calcmode="lin" valueType="num">
                                      <p:cBhvr>
                                        <p:cTn id="12" dur="2000" fill="hold"/>
                                        <p:tgtEl>
                                          <p:spTgt spid="8194"/>
                                        </p:tgtEl>
                                        <p:attrNameLst>
                                          <p:attrName>style.rotation</p:attrName>
                                        </p:attrNameLst>
                                      </p:cBhvr>
                                      <p:tavLst>
                                        <p:tav tm="0">
                                          <p:val>
                                            <p:fltVal val="720"/>
                                          </p:val>
                                        </p:tav>
                                        <p:tav tm="100000">
                                          <p:val>
                                            <p:fltVal val="0"/>
                                          </p:val>
                                        </p:tav>
                                      </p:tavLst>
                                    </p:anim>
                                    <p:anim calcmode="lin" valueType="num">
                                      <p:cBhvr>
                                        <p:cTn id="13" dur="2000" fill="hold"/>
                                        <p:tgtEl>
                                          <p:spTgt spid="8194"/>
                                        </p:tgtEl>
                                        <p:attrNameLst>
                                          <p:attrName>ppt_h</p:attrName>
                                        </p:attrNameLst>
                                      </p:cBhvr>
                                      <p:tavLst>
                                        <p:tav tm="0">
                                          <p:val>
                                            <p:fltVal val="0"/>
                                          </p:val>
                                        </p:tav>
                                        <p:tav tm="100000">
                                          <p:val>
                                            <p:strVal val="#ppt_h"/>
                                          </p:val>
                                        </p:tav>
                                      </p:tavLst>
                                    </p:anim>
                                    <p:anim calcmode="lin" valueType="num">
                                      <p:cBhvr>
                                        <p:cTn id="14" dur="2000" fill="hold"/>
                                        <p:tgtEl>
                                          <p:spTgt spid="81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CCFF"/>
                </a:solidFill>
              </a:rPr>
              <a:t>What are the ten</a:t>
            </a:r>
            <a:br>
              <a:rPr lang="en-US" dirty="0" smtClean="0">
                <a:solidFill>
                  <a:srgbClr val="FFCCFF"/>
                </a:solidFill>
              </a:rPr>
            </a:br>
            <a:r>
              <a:rPr lang="en-US" dirty="0" smtClean="0">
                <a:solidFill>
                  <a:srgbClr val="FFCCFF"/>
                </a:solidFill>
              </a:rPr>
              <a:t>characteristics of life?</a:t>
            </a:r>
            <a:endParaRPr lang="en-US" dirty="0">
              <a:solidFill>
                <a:srgbClr val="FFCCFF"/>
              </a:solidFill>
            </a:endParaRPr>
          </a:p>
        </p:txBody>
      </p:sp>
      <p:sp>
        <p:nvSpPr>
          <p:cNvPr id="3" name="Content Placeholder 2"/>
          <p:cNvSpPr>
            <a:spLocks noGrp="1"/>
          </p:cNvSpPr>
          <p:nvPr>
            <p:ph sz="half" idx="1"/>
          </p:nvPr>
        </p:nvSpPr>
        <p:spPr/>
        <p:txBody>
          <a:bodyPr/>
          <a:lstStyle/>
          <a:p>
            <a:r>
              <a:rPr lang="en-US" dirty="0" smtClean="0">
                <a:solidFill>
                  <a:schemeClr val="bg1"/>
                </a:solidFill>
              </a:rPr>
              <a:t>Cells</a:t>
            </a:r>
          </a:p>
          <a:p>
            <a:r>
              <a:rPr lang="en-US" dirty="0" smtClean="0">
                <a:solidFill>
                  <a:schemeClr val="bg1"/>
                </a:solidFill>
              </a:rPr>
              <a:t>Organization </a:t>
            </a:r>
          </a:p>
          <a:p>
            <a:r>
              <a:rPr lang="en-US" dirty="0" smtClean="0">
                <a:solidFill>
                  <a:schemeClr val="bg1"/>
                </a:solidFill>
              </a:rPr>
              <a:t>Metabolism</a:t>
            </a:r>
          </a:p>
          <a:p>
            <a:r>
              <a:rPr lang="en-US" dirty="0" smtClean="0">
                <a:solidFill>
                  <a:schemeClr val="bg1"/>
                </a:solidFill>
              </a:rPr>
              <a:t>Homeostasis </a:t>
            </a:r>
          </a:p>
          <a:p>
            <a:r>
              <a:rPr lang="en-US" dirty="0" smtClean="0">
                <a:solidFill>
                  <a:schemeClr val="bg1"/>
                </a:solidFill>
              </a:rPr>
              <a:t>Heredity</a:t>
            </a:r>
          </a:p>
          <a:p>
            <a:r>
              <a:rPr lang="en-US" dirty="0" smtClean="0">
                <a:solidFill>
                  <a:schemeClr val="bg1"/>
                </a:solidFill>
              </a:rPr>
              <a:t>Responsiveness</a:t>
            </a:r>
          </a:p>
          <a:p>
            <a:r>
              <a:rPr lang="en-US" dirty="0" smtClean="0">
                <a:solidFill>
                  <a:schemeClr val="bg1"/>
                </a:solidFill>
              </a:rPr>
              <a:t>Growth  </a:t>
            </a:r>
          </a:p>
          <a:p>
            <a:endParaRPr lang="en-US" dirty="0"/>
          </a:p>
        </p:txBody>
      </p:sp>
      <p:sp>
        <p:nvSpPr>
          <p:cNvPr id="4" name="Content Placeholder 3"/>
          <p:cNvSpPr>
            <a:spLocks noGrp="1"/>
          </p:cNvSpPr>
          <p:nvPr>
            <p:ph sz="half" idx="2"/>
          </p:nvPr>
        </p:nvSpPr>
        <p:spPr/>
        <p:txBody>
          <a:bodyPr/>
          <a:lstStyle/>
          <a:p>
            <a:r>
              <a:rPr lang="en-US" dirty="0" smtClean="0">
                <a:solidFill>
                  <a:schemeClr val="bg1"/>
                </a:solidFill>
              </a:rPr>
              <a:t>Reproduction</a:t>
            </a:r>
          </a:p>
          <a:p>
            <a:r>
              <a:rPr lang="en-US" dirty="0" smtClean="0">
                <a:solidFill>
                  <a:schemeClr val="bg1"/>
                </a:solidFill>
              </a:rPr>
              <a:t>Digestion</a:t>
            </a:r>
          </a:p>
          <a:p>
            <a:r>
              <a:rPr lang="en-US" dirty="0" smtClean="0">
                <a:solidFill>
                  <a:schemeClr val="bg1"/>
                </a:solidFill>
              </a:rPr>
              <a:t>Movement</a:t>
            </a:r>
            <a:endParaRPr lang="en-US" dirty="0">
              <a:solidFill>
                <a:schemeClr val="bg1"/>
              </a:solidFill>
            </a:endParaRPr>
          </a:p>
        </p:txBody>
      </p:sp>
      <p:pic>
        <p:nvPicPr>
          <p:cNvPr id="9218" name="Picture 2"/>
          <p:cNvPicPr>
            <a:picLocks noChangeAspect="1" noChangeArrowheads="1"/>
          </p:cNvPicPr>
          <p:nvPr/>
        </p:nvPicPr>
        <p:blipFill>
          <a:blip r:embed="rId2" cstate="print"/>
          <a:srcRect/>
          <a:stretch>
            <a:fillRect/>
          </a:stretch>
        </p:blipFill>
        <p:spPr bwMode="auto">
          <a:xfrm>
            <a:off x="4191000" y="3200399"/>
            <a:ext cx="4572000" cy="333565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box(in)">
                                      <p:cBhvr>
                                        <p:cTn id="13" dur="500"/>
                                        <p:tgtEl>
                                          <p:spTgt spid="3">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box(in)">
                                      <p:cBhvr>
                                        <p:cTn id="16" dur="500"/>
                                        <p:tgtEl>
                                          <p:spTgt spid="3">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box(in)">
                                      <p:cBhvr>
                                        <p:cTn id="19" dur="500"/>
                                        <p:tgtEl>
                                          <p:spTgt spid="3">
                                            <p:txEl>
                                              <p:pRg st="4" end="4"/>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ox(in)">
                                      <p:cBhvr>
                                        <p:cTn id="22" dur="500"/>
                                        <p:tgtEl>
                                          <p:spTgt spid="3">
                                            <p:txEl>
                                              <p:pRg st="5" end="5"/>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ox(in)">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linds(horizontal)">
                                      <p:cBhvr>
                                        <p:cTn id="30" dur="500"/>
                                        <p:tgtEl>
                                          <p:spTgt spid="4">
                                            <p:txEl>
                                              <p:pRg st="0" end="0"/>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Effect transition="in" filter="blinds(horizontal)">
                                      <p:cBhvr>
                                        <p:cTn id="33" dur="500"/>
                                        <p:tgtEl>
                                          <p:spTgt spid="4">
                                            <p:txEl>
                                              <p:pRg st="1" end="1"/>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blinds(horizontal)">
                                      <p:cBhvr>
                                        <p:cTn id="3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B0F0"/>
                </a:solidFill>
              </a:rPr>
              <a:t>What three pigments for the color of skin?</a:t>
            </a:r>
            <a:endParaRPr lang="en-US" dirty="0">
              <a:solidFill>
                <a:srgbClr val="00B0F0"/>
              </a:solidFill>
            </a:endParaRPr>
          </a:p>
        </p:txBody>
      </p:sp>
      <p:sp>
        <p:nvSpPr>
          <p:cNvPr id="3" name="Content Placeholder 2"/>
          <p:cNvSpPr>
            <a:spLocks noGrp="1"/>
          </p:cNvSpPr>
          <p:nvPr>
            <p:ph idx="1"/>
          </p:nvPr>
        </p:nvSpPr>
        <p:spPr/>
        <p:txBody>
          <a:bodyPr/>
          <a:lstStyle/>
          <a:p>
            <a:r>
              <a:rPr lang="en-US" dirty="0" smtClean="0">
                <a:solidFill>
                  <a:srgbClr val="FFC000"/>
                </a:solidFill>
              </a:rPr>
              <a:t>Melanin</a:t>
            </a:r>
          </a:p>
          <a:p>
            <a:r>
              <a:rPr lang="en-US" dirty="0" smtClean="0">
                <a:solidFill>
                  <a:srgbClr val="FFC000"/>
                </a:solidFill>
              </a:rPr>
              <a:t>Carotene</a:t>
            </a:r>
          </a:p>
          <a:p>
            <a:r>
              <a:rPr lang="en-US" dirty="0" smtClean="0">
                <a:solidFill>
                  <a:srgbClr val="FFC000"/>
                </a:solidFill>
              </a:rPr>
              <a:t>hemoglobin</a:t>
            </a:r>
            <a:endParaRPr lang="en-US" dirty="0">
              <a:solidFill>
                <a:srgbClr val="FFC000"/>
              </a:solidFill>
            </a:endParaRPr>
          </a:p>
        </p:txBody>
      </p:sp>
      <p:pic>
        <p:nvPicPr>
          <p:cNvPr id="10242" name="Picture 2"/>
          <p:cNvPicPr>
            <a:picLocks noChangeAspect="1" noChangeArrowheads="1"/>
          </p:cNvPicPr>
          <p:nvPr/>
        </p:nvPicPr>
        <p:blipFill>
          <a:blip r:embed="rId2" cstate="print"/>
          <a:srcRect/>
          <a:stretch>
            <a:fillRect/>
          </a:stretch>
        </p:blipFill>
        <p:spPr bwMode="auto">
          <a:xfrm>
            <a:off x="4800600" y="1447800"/>
            <a:ext cx="3695700" cy="430549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par>
                                <p:cTn id="11" presetID="5"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heckerboard(across)">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Where is Sebaceous Glands located in the body?</a:t>
            </a:r>
            <a:endParaRPr lang="en-US" dirty="0">
              <a:solidFill>
                <a:srgbClr val="FFFF00"/>
              </a:solidFill>
            </a:endParaRPr>
          </a:p>
        </p:txBody>
      </p:sp>
      <p:sp>
        <p:nvSpPr>
          <p:cNvPr id="3" name="Content Placeholder 2"/>
          <p:cNvSpPr>
            <a:spLocks noGrp="1"/>
          </p:cNvSpPr>
          <p:nvPr>
            <p:ph idx="1"/>
          </p:nvPr>
        </p:nvSpPr>
        <p:spPr/>
        <p:txBody>
          <a:bodyPr/>
          <a:lstStyle/>
          <a:p>
            <a:pPr marL="514350" indent="-514350">
              <a:buAutoNum type="alphaLcPeriod"/>
            </a:pPr>
            <a:r>
              <a:rPr lang="en-US" dirty="0" smtClean="0">
                <a:solidFill>
                  <a:srgbClr val="0070C0"/>
                </a:solidFill>
              </a:rPr>
              <a:t>Everywhere except your hair</a:t>
            </a:r>
          </a:p>
          <a:p>
            <a:pPr marL="514350" indent="-514350">
              <a:buAutoNum type="alphaLcPeriod"/>
            </a:pPr>
            <a:r>
              <a:rPr lang="en-US" dirty="0" smtClean="0">
                <a:solidFill>
                  <a:srgbClr val="0070C0"/>
                </a:solidFill>
              </a:rPr>
              <a:t>Everywhere in the body</a:t>
            </a:r>
          </a:p>
          <a:p>
            <a:pPr marL="514350" indent="-514350">
              <a:buAutoNum type="alphaLcPeriod"/>
            </a:pPr>
            <a:r>
              <a:rPr lang="en-US" dirty="0" smtClean="0">
                <a:solidFill>
                  <a:srgbClr val="0070C0"/>
                </a:solidFill>
              </a:rPr>
              <a:t>Everywhere except your palm</a:t>
            </a:r>
          </a:p>
          <a:p>
            <a:pPr marL="514350" indent="-514350">
              <a:buAutoNum type="alphaLcPeriod"/>
            </a:pPr>
            <a:r>
              <a:rPr lang="en-US" dirty="0" smtClean="0">
                <a:solidFill>
                  <a:srgbClr val="0070C0"/>
                </a:solidFill>
              </a:rPr>
              <a:t>Everywhere except your soles</a:t>
            </a:r>
          </a:p>
          <a:p>
            <a:pPr marL="514350" indent="-514350">
              <a:buAutoNum type="alphaLcPeriod"/>
            </a:pPr>
            <a:r>
              <a:rPr lang="en-US" dirty="0" smtClean="0">
                <a:solidFill>
                  <a:srgbClr val="0070C0"/>
                </a:solidFill>
              </a:rPr>
              <a:t>C and D</a:t>
            </a:r>
          </a:p>
          <a:p>
            <a:pPr marL="514350" indent="-514350">
              <a:buNone/>
            </a:pPr>
            <a:r>
              <a:rPr lang="en-US" dirty="0" smtClean="0">
                <a:solidFill>
                  <a:srgbClr val="0070C0"/>
                </a:solidFill>
              </a:rPr>
              <a:t>Answer: E</a:t>
            </a:r>
            <a:endParaRPr lang="en-US"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noAutofit/>
          </a:bodyPr>
          <a:lstStyle/>
          <a:p>
            <a:r>
              <a:rPr lang="en-US" dirty="0" smtClean="0">
                <a:solidFill>
                  <a:srgbClr val="00B050"/>
                </a:solidFill>
              </a:rPr>
              <a:t>What will happen to our body if Sebaceous glands stop functioning?</a:t>
            </a:r>
            <a:endParaRPr lang="en-US" dirty="0">
              <a:solidFill>
                <a:srgbClr val="00B050"/>
              </a:solidFill>
            </a:endParaRPr>
          </a:p>
        </p:txBody>
      </p:sp>
      <p:sp>
        <p:nvSpPr>
          <p:cNvPr id="3" name="Content Placeholder 2"/>
          <p:cNvSpPr>
            <a:spLocks noGrp="1"/>
          </p:cNvSpPr>
          <p:nvPr>
            <p:ph idx="1"/>
          </p:nvPr>
        </p:nvSpPr>
        <p:spPr>
          <a:xfrm>
            <a:off x="457200" y="2057400"/>
            <a:ext cx="8305800" cy="4191000"/>
          </a:xfrm>
        </p:spPr>
        <p:txBody>
          <a:bodyPr/>
          <a:lstStyle/>
          <a:p>
            <a:pPr marL="514350" indent="-514350">
              <a:buAutoNum type="alphaLcPeriod"/>
            </a:pPr>
            <a:r>
              <a:rPr lang="en-US" dirty="0" smtClean="0">
                <a:solidFill>
                  <a:srgbClr val="0070C0"/>
                </a:solidFill>
              </a:rPr>
              <a:t>Loss of memory</a:t>
            </a:r>
          </a:p>
          <a:p>
            <a:pPr marL="514350" indent="-514350">
              <a:buAutoNum type="alphaLcPeriod"/>
            </a:pPr>
            <a:r>
              <a:rPr lang="en-US" dirty="0" smtClean="0">
                <a:solidFill>
                  <a:srgbClr val="0070C0"/>
                </a:solidFill>
              </a:rPr>
              <a:t>Dry skin</a:t>
            </a:r>
          </a:p>
          <a:p>
            <a:pPr marL="514350" indent="-514350">
              <a:buAutoNum type="alphaLcPeriod"/>
            </a:pPr>
            <a:r>
              <a:rPr lang="en-US" dirty="0" smtClean="0">
                <a:solidFill>
                  <a:srgbClr val="0070C0"/>
                </a:solidFill>
              </a:rPr>
              <a:t>Increase risk of skin infection</a:t>
            </a:r>
          </a:p>
          <a:p>
            <a:pPr marL="514350" indent="-514350">
              <a:buAutoNum type="alphaLcPeriod"/>
            </a:pPr>
            <a:r>
              <a:rPr lang="en-US" dirty="0" smtClean="0">
                <a:solidFill>
                  <a:srgbClr val="0070C0"/>
                </a:solidFill>
              </a:rPr>
              <a:t>Dehydration</a:t>
            </a:r>
          </a:p>
          <a:p>
            <a:pPr marL="514350" indent="-514350">
              <a:buAutoNum type="alphaLcPeriod"/>
            </a:pPr>
            <a:r>
              <a:rPr lang="en-US" dirty="0" smtClean="0">
                <a:solidFill>
                  <a:srgbClr val="0070C0"/>
                </a:solidFill>
              </a:rPr>
              <a:t>a, b, c</a:t>
            </a:r>
          </a:p>
          <a:p>
            <a:pPr marL="514350" indent="-514350">
              <a:buAutoNum type="alphaLcPeriod"/>
            </a:pPr>
            <a:r>
              <a:rPr lang="en-US" dirty="0" smtClean="0">
                <a:solidFill>
                  <a:srgbClr val="0070C0"/>
                </a:solidFill>
              </a:rPr>
              <a:t>b, c, d</a:t>
            </a:r>
          </a:p>
          <a:p>
            <a:pPr marL="514350" indent="-514350">
              <a:buNone/>
            </a:pPr>
            <a:r>
              <a:rPr lang="en-US" dirty="0" smtClean="0">
                <a:solidFill>
                  <a:srgbClr val="0070C0"/>
                </a:solidFill>
              </a:rPr>
              <a:t>Answer: F</a:t>
            </a:r>
            <a:endParaRPr lang="en-US" dirty="0" smtClean="0"/>
          </a:p>
          <a:p>
            <a:pPr marL="514350" indent="-514350">
              <a:buNone/>
            </a:pP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4191000" y="3776663"/>
            <a:ext cx="4647262" cy="30813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 calcmode="lin" valueType="num">
                                      <p:cBhvr additive="base">
                                        <p:cTn id="12" dur="500" fill="hold"/>
                                        <p:tgtEl>
                                          <p:spTgt spid="11266"/>
                                        </p:tgtEl>
                                        <p:attrNameLst>
                                          <p:attrName>ppt_x</p:attrName>
                                        </p:attrNameLst>
                                      </p:cBhvr>
                                      <p:tavLst>
                                        <p:tav tm="0">
                                          <p:val>
                                            <p:strVal val="#ppt_x"/>
                                          </p:val>
                                        </p:tav>
                                        <p:tav tm="100000">
                                          <p:val>
                                            <p:strVal val="#ppt_x"/>
                                          </p:val>
                                        </p:tav>
                                      </p:tavLst>
                                    </p:anim>
                                    <p:anim calcmode="lin" valueType="num">
                                      <p:cBhvr additive="base">
                                        <p:cTn id="13" dur="500" fill="hold"/>
                                        <p:tgtEl>
                                          <p:spTgt spid="112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57200" y="152400"/>
            <a:ext cx="4038600" cy="5973763"/>
          </a:xfrm>
        </p:spPr>
        <p:txBody>
          <a:bodyPr>
            <a:normAutofit/>
          </a:bodyPr>
          <a:lstStyle/>
          <a:p>
            <a:pPr>
              <a:buNone/>
            </a:pPr>
            <a:r>
              <a:rPr lang="en-US" sz="4000" dirty="0" smtClean="0"/>
              <a:t>The space between the pleurae of the lungs that extends from the sternum to the vertebral column is the…</a:t>
            </a:r>
            <a:endParaRPr lang="en-US" sz="4000" dirty="0"/>
          </a:p>
        </p:txBody>
      </p:sp>
      <p:sp>
        <p:nvSpPr>
          <p:cNvPr id="8" name="Content Placeholder 7"/>
          <p:cNvSpPr>
            <a:spLocks noGrp="1"/>
          </p:cNvSpPr>
          <p:nvPr>
            <p:ph sz="half" idx="2"/>
          </p:nvPr>
        </p:nvSpPr>
        <p:spPr>
          <a:xfrm>
            <a:off x="4648200" y="152400"/>
            <a:ext cx="4038600" cy="5973763"/>
          </a:xfrm>
        </p:spPr>
        <p:txBody>
          <a:bodyPr/>
          <a:lstStyle/>
          <a:p>
            <a:pPr>
              <a:buNone/>
            </a:pPr>
            <a:r>
              <a:rPr lang="en-US" dirty="0" smtClean="0"/>
              <a:t>A.) Cranium</a:t>
            </a:r>
          </a:p>
          <a:p>
            <a:pPr>
              <a:buNone/>
            </a:pPr>
            <a:r>
              <a:rPr lang="en-US" dirty="0" smtClean="0"/>
              <a:t>B.) </a:t>
            </a:r>
            <a:r>
              <a:rPr lang="en-US" dirty="0" err="1" smtClean="0"/>
              <a:t>Mediastinum</a:t>
            </a:r>
            <a:endParaRPr lang="en-US" dirty="0" smtClean="0"/>
          </a:p>
          <a:p>
            <a:pPr>
              <a:buNone/>
            </a:pPr>
            <a:r>
              <a:rPr lang="en-US" dirty="0" smtClean="0"/>
              <a:t>C.) Pericardial Cavity</a:t>
            </a:r>
          </a:p>
          <a:p>
            <a:pPr>
              <a:buNone/>
            </a:pPr>
            <a:r>
              <a:rPr lang="en-US" dirty="0" smtClean="0"/>
              <a:t>D.) Thorax</a:t>
            </a:r>
          </a:p>
          <a:p>
            <a:pPr>
              <a:buNone/>
            </a:pPr>
            <a:r>
              <a:rPr lang="en-US" dirty="0" smtClean="0"/>
              <a:t>Answer: B</a:t>
            </a:r>
            <a:endParaRPr lang="en-US" dirty="0"/>
          </a:p>
        </p:txBody>
      </p:sp>
      <p:pic>
        <p:nvPicPr>
          <p:cNvPr id="11268" name="Picture 4" descr="http://www.cpr-savers.com/picturesweb/anatomical-models/LA00118U.jpg"/>
          <p:cNvPicPr>
            <a:picLocks noChangeAspect="1" noChangeArrowheads="1"/>
          </p:cNvPicPr>
          <p:nvPr/>
        </p:nvPicPr>
        <p:blipFill>
          <a:blip r:embed="rId2" cstate="print"/>
          <a:srcRect/>
          <a:stretch>
            <a:fillRect/>
          </a:stretch>
        </p:blipFill>
        <p:spPr bwMode="auto">
          <a:xfrm>
            <a:off x="4572000" y="2667000"/>
            <a:ext cx="41910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ox(in)">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dirty="0" smtClean="0">
                <a:solidFill>
                  <a:srgbClr val="002060"/>
                </a:solidFill>
              </a:rPr>
              <a:t>Ciliated Epithelium that is destroyed by disease would cause malfunction of which of the body systems?</a:t>
            </a:r>
            <a:endParaRPr lang="en-US" dirty="0">
              <a:solidFill>
                <a:srgbClr val="002060"/>
              </a:solidFill>
            </a:endParaRPr>
          </a:p>
        </p:txBody>
      </p:sp>
      <p:sp>
        <p:nvSpPr>
          <p:cNvPr id="3" name="Content Placeholder 2"/>
          <p:cNvSpPr>
            <a:spLocks noGrp="1"/>
          </p:cNvSpPr>
          <p:nvPr>
            <p:ph sz="half" idx="1"/>
          </p:nvPr>
        </p:nvSpPr>
        <p:spPr>
          <a:xfrm>
            <a:off x="457200" y="2362200"/>
            <a:ext cx="4038600" cy="3763963"/>
          </a:xfrm>
        </p:spPr>
        <p:txBody>
          <a:bodyPr/>
          <a:lstStyle/>
          <a:p>
            <a:pPr>
              <a:buNone/>
            </a:pPr>
            <a:r>
              <a:rPr lang="en-US" dirty="0" smtClean="0"/>
              <a:t>A.) Digestive</a:t>
            </a:r>
          </a:p>
          <a:p>
            <a:pPr>
              <a:buNone/>
            </a:pPr>
            <a:r>
              <a:rPr lang="en-US" dirty="0" smtClean="0"/>
              <a:t>B.) Skeletal</a:t>
            </a:r>
          </a:p>
          <a:p>
            <a:pPr>
              <a:buNone/>
            </a:pPr>
            <a:r>
              <a:rPr lang="en-US" dirty="0" smtClean="0"/>
              <a:t>C.) Respiratory</a:t>
            </a:r>
          </a:p>
          <a:p>
            <a:pPr>
              <a:buNone/>
            </a:pPr>
            <a:r>
              <a:rPr lang="en-US" dirty="0" smtClean="0"/>
              <a:t>D.) Circulatory</a:t>
            </a:r>
          </a:p>
          <a:p>
            <a:pPr>
              <a:buNone/>
            </a:pPr>
            <a:endParaRPr lang="en-US" dirty="0"/>
          </a:p>
          <a:p>
            <a:pPr>
              <a:buNone/>
            </a:pPr>
            <a:r>
              <a:rPr lang="en-US" dirty="0" smtClean="0"/>
              <a:t>Answer: C</a:t>
            </a:r>
          </a:p>
        </p:txBody>
      </p:sp>
      <p:sp>
        <p:nvSpPr>
          <p:cNvPr id="4" name="Content Placeholder 3"/>
          <p:cNvSpPr>
            <a:spLocks noGrp="1"/>
          </p:cNvSpPr>
          <p:nvPr>
            <p:ph sz="half" idx="2"/>
          </p:nvPr>
        </p:nvSpPr>
        <p:spPr>
          <a:xfrm>
            <a:off x="4648200" y="2362200"/>
            <a:ext cx="4038600" cy="3763963"/>
          </a:xfrm>
        </p:spPr>
        <p:txBody>
          <a:bodyPr/>
          <a:lstStyle/>
          <a:p>
            <a:endParaRPr lang="en-US" dirty="0"/>
          </a:p>
        </p:txBody>
      </p:sp>
      <p:pic>
        <p:nvPicPr>
          <p:cNvPr id="16386" name="Picture 2" descr="ImageShack, free image hosting, free video hosting, image hosting, video hosting, photo image hosting site, video hosting site"/>
          <p:cNvPicPr>
            <a:picLocks noChangeAspect="1" noChangeArrowheads="1"/>
          </p:cNvPicPr>
          <p:nvPr/>
        </p:nvPicPr>
        <p:blipFill>
          <a:blip r:embed="rId2" cstate="print"/>
          <a:srcRect/>
          <a:stretch>
            <a:fillRect/>
          </a:stretch>
        </p:blipFill>
        <p:spPr bwMode="auto">
          <a:xfrm>
            <a:off x="3048000" y="2438542"/>
            <a:ext cx="5937835" cy="396225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HCO</a:t>
            </a:r>
            <a:r>
              <a:rPr lang="en-US" sz="2400" dirty="0" smtClean="0"/>
              <a:t>3</a:t>
            </a:r>
            <a:r>
              <a:rPr lang="en-US" dirty="0" smtClean="0"/>
              <a:t>-</a:t>
            </a:r>
            <a:endParaRPr lang="en-US" dirty="0"/>
          </a:p>
        </p:txBody>
      </p:sp>
      <p:sp>
        <p:nvSpPr>
          <p:cNvPr id="3" name="Content Placeholder 2"/>
          <p:cNvSpPr>
            <a:spLocks noGrp="1"/>
          </p:cNvSpPr>
          <p:nvPr>
            <p:ph sz="half" idx="1"/>
          </p:nvPr>
        </p:nvSpPr>
        <p:spPr/>
        <p:txBody>
          <a:bodyPr/>
          <a:lstStyle/>
          <a:p>
            <a:pPr>
              <a:buNone/>
            </a:pPr>
            <a:r>
              <a:rPr lang="en-US" dirty="0" smtClean="0"/>
              <a:t>A.) A weak Acid</a:t>
            </a:r>
          </a:p>
          <a:p>
            <a:pPr>
              <a:buNone/>
            </a:pPr>
            <a:r>
              <a:rPr lang="en-US" dirty="0"/>
              <a:t>B</a:t>
            </a:r>
            <a:r>
              <a:rPr lang="en-US" dirty="0" smtClean="0"/>
              <a:t>.) Hydrogen</a:t>
            </a:r>
          </a:p>
          <a:p>
            <a:pPr>
              <a:buNone/>
            </a:pPr>
            <a:r>
              <a:rPr lang="en-US" dirty="0" smtClean="0"/>
              <a:t>C.) Nitro oxide</a:t>
            </a:r>
          </a:p>
          <a:p>
            <a:pPr>
              <a:buNone/>
            </a:pPr>
            <a:r>
              <a:rPr lang="en-US" dirty="0" smtClean="0"/>
              <a:t>D.) A bicarbonate ion</a:t>
            </a:r>
          </a:p>
          <a:p>
            <a:pPr>
              <a:buNone/>
            </a:pPr>
            <a:endParaRPr lang="en-US" dirty="0" smtClean="0"/>
          </a:p>
          <a:p>
            <a:pPr>
              <a:buNone/>
            </a:pPr>
            <a:endParaRPr lang="en-US" dirty="0"/>
          </a:p>
          <a:p>
            <a:pPr>
              <a:buNone/>
            </a:pPr>
            <a:r>
              <a:rPr lang="en-US" dirty="0" smtClean="0"/>
              <a:t>Answer: D</a:t>
            </a:r>
          </a:p>
          <a:p>
            <a:pPr>
              <a:buNone/>
            </a:pPr>
            <a:endParaRPr lang="en-US" dirty="0"/>
          </a:p>
        </p:txBody>
      </p:sp>
      <p:sp>
        <p:nvSpPr>
          <p:cNvPr id="4" name="Content Placeholder 3"/>
          <p:cNvSpPr>
            <a:spLocks noGrp="1"/>
          </p:cNvSpPr>
          <p:nvPr>
            <p:ph sz="half" idx="2"/>
          </p:nvPr>
        </p:nvSpPr>
        <p:spPr/>
        <p:txBody>
          <a:bodyPr/>
          <a:lstStyle/>
          <a:p>
            <a:endParaRPr lang="en-US" dirty="0"/>
          </a:p>
        </p:txBody>
      </p:sp>
      <p:pic>
        <p:nvPicPr>
          <p:cNvPr id="19458" name="Picture 2" descr="http://www.biology.arizona.edu/biochemistry/problem_sets/medph/graphics/bicarb.gif"/>
          <p:cNvPicPr>
            <a:picLocks noChangeAspect="1" noChangeArrowheads="1"/>
          </p:cNvPicPr>
          <p:nvPr/>
        </p:nvPicPr>
        <p:blipFill>
          <a:blip r:embed="rId2" cstate="print"/>
          <a:srcRect/>
          <a:stretch>
            <a:fillRect/>
          </a:stretch>
        </p:blipFill>
        <p:spPr bwMode="auto">
          <a:xfrm>
            <a:off x="7620000" y="838200"/>
            <a:ext cx="771525" cy="809626"/>
          </a:xfrm>
          <a:prstGeom prst="rect">
            <a:avLst/>
          </a:prstGeom>
          <a:noFill/>
        </p:spPr>
      </p:pic>
      <p:pic>
        <p:nvPicPr>
          <p:cNvPr id="19460" name="Picture 4" descr="http://www.biology.arizona.edu/biochemistry/problem_sets/medph/graphics/bicarb.gif"/>
          <p:cNvPicPr>
            <a:picLocks noChangeAspect="1" noChangeArrowheads="1"/>
          </p:cNvPicPr>
          <p:nvPr/>
        </p:nvPicPr>
        <p:blipFill>
          <a:blip r:embed="rId2" cstate="print"/>
          <a:srcRect/>
          <a:stretch>
            <a:fillRect/>
          </a:stretch>
        </p:blipFill>
        <p:spPr bwMode="auto">
          <a:xfrm>
            <a:off x="533400" y="609600"/>
            <a:ext cx="771525" cy="809626"/>
          </a:xfrm>
          <a:prstGeom prst="rect">
            <a:avLst/>
          </a:prstGeom>
          <a:noFill/>
        </p:spPr>
      </p:pic>
      <p:pic>
        <p:nvPicPr>
          <p:cNvPr id="19462" name="Picture 6" descr="http://www.biology.arizona.edu/biochemistry/problem_sets/medph/graphics/bicarb.gif"/>
          <p:cNvPicPr>
            <a:picLocks noChangeAspect="1" noChangeArrowheads="1"/>
          </p:cNvPicPr>
          <p:nvPr/>
        </p:nvPicPr>
        <p:blipFill>
          <a:blip r:embed="rId2" cstate="print"/>
          <a:srcRect/>
          <a:stretch>
            <a:fillRect/>
          </a:stretch>
        </p:blipFill>
        <p:spPr bwMode="auto">
          <a:xfrm>
            <a:off x="3810000" y="1752599"/>
            <a:ext cx="1219200" cy="1279409"/>
          </a:xfrm>
          <a:prstGeom prst="rect">
            <a:avLst/>
          </a:prstGeom>
          <a:noFill/>
        </p:spPr>
      </p:pic>
      <p:pic>
        <p:nvPicPr>
          <p:cNvPr id="19464" name="Picture 8" descr="http://www.biology.arizona.edu/biochemistry/problem_sets/medph/graphics/bicarb.gif"/>
          <p:cNvPicPr>
            <a:picLocks noChangeAspect="1" noChangeArrowheads="1"/>
          </p:cNvPicPr>
          <p:nvPr/>
        </p:nvPicPr>
        <p:blipFill>
          <a:blip r:embed="rId2" cstate="print"/>
          <a:srcRect/>
          <a:stretch>
            <a:fillRect/>
          </a:stretch>
        </p:blipFill>
        <p:spPr bwMode="auto">
          <a:xfrm>
            <a:off x="2590800" y="4114800"/>
            <a:ext cx="1371600" cy="1439335"/>
          </a:xfrm>
          <a:prstGeom prst="rect">
            <a:avLst/>
          </a:prstGeom>
          <a:noFill/>
        </p:spPr>
      </p:pic>
      <p:pic>
        <p:nvPicPr>
          <p:cNvPr id="19466" name="Picture 10" descr="http://www.biology.arizona.edu/biochemistry/problem_sets/medph/graphics/bicarb.gif"/>
          <p:cNvPicPr>
            <a:picLocks noChangeAspect="1" noChangeArrowheads="1"/>
          </p:cNvPicPr>
          <p:nvPr/>
        </p:nvPicPr>
        <p:blipFill>
          <a:blip r:embed="rId2" cstate="print"/>
          <a:srcRect/>
          <a:stretch>
            <a:fillRect/>
          </a:stretch>
        </p:blipFill>
        <p:spPr bwMode="auto">
          <a:xfrm>
            <a:off x="4419600" y="3581400"/>
            <a:ext cx="771525" cy="809626"/>
          </a:xfrm>
          <a:prstGeom prst="rect">
            <a:avLst/>
          </a:prstGeom>
          <a:noFill/>
        </p:spPr>
      </p:pic>
      <p:pic>
        <p:nvPicPr>
          <p:cNvPr id="19468" name="Picture 12" descr="http://www.biology.arizona.edu/biochemistry/problem_sets/medph/graphics/bicarb.gif"/>
          <p:cNvPicPr>
            <a:picLocks noChangeAspect="1" noChangeArrowheads="1"/>
          </p:cNvPicPr>
          <p:nvPr/>
        </p:nvPicPr>
        <p:blipFill>
          <a:blip r:embed="rId2" cstate="print"/>
          <a:srcRect/>
          <a:stretch>
            <a:fillRect/>
          </a:stretch>
        </p:blipFill>
        <p:spPr bwMode="auto">
          <a:xfrm>
            <a:off x="5562600" y="2057400"/>
            <a:ext cx="2105807" cy="2209800"/>
          </a:xfrm>
          <a:prstGeom prst="rect">
            <a:avLst/>
          </a:prstGeom>
          <a:noFill/>
        </p:spPr>
      </p:pic>
      <p:pic>
        <p:nvPicPr>
          <p:cNvPr id="19470" name="Picture 14" descr="http://www.biology.arizona.edu/biochemistry/problem_sets/medph/graphics/bicarb.gif"/>
          <p:cNvPicPr>
            <a:picLocks noChangeAspect="1" noChangeArrowheads="1"/>
          </p:cNvPicPr>
          <p:nvPr/>
        </p:nvPicPr>
        <p:blipFill>
          <a:blip r:embed="rId2" cstate="print"/>
          <a:srcRect/>
          <a:stretch>
            <a:fillRect/>
          </a:stretch>
        </p:blipFill>
        <p:spPr bwMode="auto">
          <a:xfrm>
            <a:off x="1524000" y="5638800"/>
            <a:ext cx="771525" cy="809626"/>
          </a:xfrm>
          <a:prstGeom prst="rect">
            <a:avLst/>
          </a:prstGeom>
          <a:noFill/>
        </p:spPr>
      </p:pic>
      <p:pic>
        <p:nvPicPr>
          <p:cNvPr id="19472" name="Picture 16" descr="http://www.biology.arizona.edu/biochemistry/problem_sets/medph/graphics/bicarb.gif"/>
          <p:cNvPicPr>
            <a:picLocks noChangeAspect="1" noChangeArrowheads="1"/>
          </p:cNvPicPr>
          <p:nvPr/>
        </p:nvPicPr>
        <p:blipFill>
          <a:blip r:embed="rId2" cstate="print"/>
          <a:srcRect/>
          <a:stretch>
            <a:fillRect/>
          </a:stretch>
        </p:blipFill>
        <p:spPr bwMode="auto">
          <a:xfrm>
            <a:off x="4724400" y="5334000"/>
            <a:ext cx="1066800" cy="1119483"/>
          </a:xfrm>
          <a:prstGeom prst="rect">
            <a:avLst/>
          </a:prstGeom>
          <a:noFill/>
        </p:spPr>
      </p:pic>
      <p:pic>
        <p:nvPicPr>
          <p:cNvPr id="19474" name="Picture 18" descr="http://www.biology.arizona.edu/biochemistry/problem_sets/medph/graphics/bicarb.gif"/>
          <p:cNvPicPr>
            <a:picLocks noChangeAspect="1" noChangeArrowheads="1"/>
          </p:cNvPicPr>
          <p:nvPr/>
        </p:nvPicPr>
        <p:blipFill>
          <a:blip r:embed="rId2" cstate="print"/>
          <a:srcRect/>
          <a:stretch>
            <a:fillRect/>
          </a:stretch>
        </p:blipFill>
        <p:spPr bwMode="auto">
          <a:xfrm>
            <a:off x="5638800" y="4267200"/>
            <a:ext cx="943982" cy="990600"/>
          </a:xfrm>
          <a:prstGeom prst="rect">
            <a:avLst/>
          </a:prstGeom>
          <a:noFill/>
        </p:spPr>
      </p:pic>
      <p:pic>
        <p:nvPicPr>
          <p:cNvPr id="19476" name="Picture 20" descr="http://www.biology.arizona.edu/biochemistry/problem_sets/medph/graphics/bicarb.gif"/>
          <p:cNvPicPr>
            <a:picLocks noChangeAspect="1" noChangeArrowheads="1"/>
          </p:cNvPicPr>
          <p:nvPr/>
        </p:nvPicPr>
        <p:blipFill>
          <a:blip r:embed="rId2" cstate="print"/>
          <a:srcRect/>
          <a:stretch>
            <a:fillRect/>
          </a:stretch>
        </p:blipFill>
        <p:spPr bwMode="auto">
          <a:xfrm>
            <a:off x="7467600" y="5181600"/>
            <a:ext cx="771525" cy="809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checkerboard(across)">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06562"/>
          </a:xfrm>
        </p:spPr>
        <p:txBody>
          <a:bodyPr>
            <a:noAutofit/>
          </a:bodyPr>
          <a:lstStyle/>
          <a:p>
            <a:r>
              <a:rPr lang="en-US" sz="3200" u="sng" dirty="0" smtClean="0"/>
              <a:t>          </a:t>
            </a:r>
            <a:r>
              <a:rPr lang="en-US" sz="3200" dirty="0"/>
              <a:t> </a:t>
            </a:r>
            <a:r>
              <a:rPr lang="en-US" sz="3200" dirty="0" smtClean="0"/>
              <a:t>is a fat soluble, produced in the skin on exposure to UV radiation, and necessary for normal bone growth.</a:t>
            </a:r>
            <a:endParaRPr lang="en-US" sz="3200" dirty="0"/>
          </a:p>
        </p:txBody>
      </p:sp>
      <p:sp>
        <p:nvSpPr>
          <p:cNvPr id="3" name="Content Placeholder 2"/>
          <p:cNvSpPr>
            <a:spLocks noGrp="1"/>
          </p:cNvSpPr>
          <p:nvPr>
            <p:ph sz="half" idx="1"/>
          </p:nvPr>
        </p:nvSpPr>
        <p:spPr>
          <a:xfrm>
            <a:off x="457200" y="1981200"/>
            <a:ext cx="4038600" cy="4144963"/>
          </a:xfrm>
        </p:spPr>
        <p:txBody>
          <a:bodyPr/>
          <a:lstStyle/>
          <a:p>
            <a:pPr>
              <a:buNone/>
            </a:pPr>
            <a:r>
              <a:rPr lang="en-US" dirty="0" smtClean="0"/>
              <a:t>A.) Vitamin K</a:t>
            </a:r>
          </a:p>
          <a:p>
            <a:pPr>
              <a:buNone/>
            </a:pPr>
            <a:r>
              <a:rPr lang="en-US" dirty="0"/>
              <a:t>B</a:t>
            </a:r>
            <a:r>
              <a:rPr lang="en-US" dirty="0" smtClean="0"/>
              <a:t>.) </a:t>
            </a:r>
            <a:r>
              <a:rPr lang="en-US" dirty="0" err="1" smtClean="0"/>
              <a:t>Cortisol</a:t>
            </a:r>
            <a:endParaRPr lang="en-US" dirty="0" smtClean="0"/>
          </a:p>
          <a:p>
            <a:pPr>
              <a:buNone/>
            </a:pPr>
            <a:r>
              <a:rPr lang="en-US" dirty="0" smtClean="0"/>
              <a:t>C.) Vitamin A</a:t>
            </a:r>
          </a:p>
          <a:p>
            <a:pPr>
              <a:buNone/>
            </a:pPr>
            <a:r>
              <a:rPr lang="en-US" dirty="0" smtClean="0"/>
              <a:t>D.) Vitamin D</a:t>
            </a:r>
          </a:p>
          <a:p>
            <a:pPr>
              <a:buNone/>
            </a:pPr>
            <a:endParaRPr lang="en-US" dirty="0"/>
          </a:p>
          <a:p>
            <a:pPr>
              <a:buNone/>
            </a:pPr>
            <a:r>
              <a:rPr lang="en-US" dirty="0" smtClean="0"/>
              <a:t>Answer: D</a:t>
            </a:r>
          </a:p>
          <a:p>
            <a:pPr>
              <a:buNone/>
            </a:pPr>
            <a:endParaRPr lang="en-US" dirty="0"/>
          </a:p>
        </p:txBody>
      </p:sp>
      <p:sp>
        <p:nvSpPr>
          <p:cNvPr id="4" name="Content Placeholder 3"/>
          <p:cNvSpPr>
            <a:spLocks noGrp="1"/>
          </p:cNvSpPr>
          <p:nvPr>
            <p:ph sz="half" idx="2"/>
          </p:nvPr>
        </p:nvSpPr>
        <p:spPr>
          <a:xfrm>
            <a:off x="4648200" y="1981200"/>
            <a:ext cx="4038600" cy="4144963"/>
          </a:xfrm>
        </p:spPr>
        <p:txBody>
          <a:bodyPr/>
          <a:lstStyle/>
          <a:p>
            <a:endParaRPr lang="en-US" dirty="0"/>
          </a:p>
        </p:txBody>
      </p:sp>
      <p:pic>
        <p:nvPicPr>
          <p:cNvPr id="20482" name="Picture 2" descr="http://www.diseaseproof.com/NYC%20sun(2).jpg"/>
          <p:cNvPicPr>
            <a:picLocks noChangeAspect="1" noChangeArrowheads="1"/>
          </p:cNvPicPr>
          <p:nvPr/>
        </p:nvPicPr>
        <p:blipFill>
          <a:blip r:embed="rId2" cstate="print"/>
          <a:srcRect/>
          <a:stretch>
            <a:fillRect/>
          </a:stretch>
        </p:blipFill>
        <p:spPr bwMode="auto">
          <a:xfrm>
            <a:off x="3733800" y="2209800"/>
            <a:ext cx="4876800" cy="44428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Sucrose is a</a:t>
            </a:r>
            <a:endParaRPr lang="en-US" dirty="0"/>
          </a:p>
        </p:txBody>
      </p:sp>
      <p:sp>
        <p:nvSpPr>
          <p:cNvPr id="3" name="Content Placeholder 2"/>
          <p:cNvSpPr>
            <a:spLocks noGrp="1"/>
          </p:cNvSpPr>
          <p:nvPr>
            <p:ph sz="half" idx="1"/>
          </p:nvPr>
        </p:nvSpPr>
        <p:spPr/>
        <p:txBody>
          <a:bodyPr/>
          <a:lstStyle/>
          <a:p>
            <a:pPr>
              <a:buNone/>
            </a:pPr>
            <a:r>
              <a:rPr lang="en-US" dirty="0" smtClean="0"/>
              <a:t>A.) Monosaccharide</a:t>
            </a:r>
          </a:p>
          <a:p>
            <a:pPr>
              <a:buNone/>
            </a:pPr>
            <a:r>
              <a:rPr lang="en-US" dirty="0" smtClean="0"/>
              <a:t>B.) Disaccharide</a:t>
            </a:r>
          </a:p>
          <a:p>
            <a:pPr>
              <a:buNone/>
            </a:pPr>
            <a:r>
              <a:rPr lang="en-US" dirty="0" smtClean="0"/>
              <a:t>C.) Polysaccharide</a:t>
            </a:r>
          </a:p>
          <a:p>
            <a:pPr>
              <a:buNone/>
            </a:pPr>
            <a:r>
              <a:rPr lang="en-US" dirty="0" smtClean="0"/>
              <a:t>D.) Triglyceride</a:t>
            </a:r>
          </a:p>
          <a:p>
            <a:pPr>
              <a:buNone/>
            </a:pPr>
            <a:endParaRPr lang="en-US" dirty="0"/>
          </a:p>
          <a:p>
            <a:pPr>
              <a:buNone/>
            </a:pPr>
            <a:r>
              <a:rPr lang="en-US" dirty="0" smtClean="0"/>
              <a:t>Answer: B</a:t>
            </a:r>
            <a:endParaRPr lang="en-US" dirty="0"/>
          </a:p>
        </p:txBody>
      </p:sp>
      <p:pic>
        <p:nvPicPr>
          <p:cNvPr id="12290" name="Picture 2"/>
          <p:cNvPicPr>
            <a:picLocks noGrp="1" noChangeAspect="1" noChangeArrowheads="1"/>
          </p:cNvPicPr>
          <p:nvPr>
            <p:ph sz="half" idx="2"/>
          </p:nvPr>
        </p:nvPicPr>
        <p:blipFill>
          <a:blip r:embed="rId2" cstate="print"/>
          <a:srcRect/>
          <a:stretch>
            <a:fillRect/>
          </a:stretch>
        </p:blipFill>
        <p:spPr bwMode="auto">
          <a:xfrm>
            <a:off x="3657600" y="1676400"/>
            <a:ext cx="5486400" cy="4800600"/>
          </a:xfrm>
          <a:prstGeom prst="rect">
            <a:avLst/>
          </a:prstGeom>
          <a:noFill/>
          <a:ln w="9525">
            <a:noFill/>
            <a:miter lim="800000"/>
            <a:headEnd/>
            <a:tailEnd/>
          </a:ln>
        </p:spPr>
      </p:pic>
      <p:cxnSp>
        <p:nvCxnSpPr>
          <p:cNvPr id="6" name="Straight Connector 5"/>
          <p:cNvCxnSpPr/>
          <p:nvPr/>
        </p:nvCxnSpPr>
        <p:spPr>
          <a:xfrm>
            <a:off x="3886200" y="1066800"/>
            <a:ext cx="2209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checkerboard(across)">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5" presetClass="entr" presetSubtype="0"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fade">
                                      <p:cBhvr>
                                        <p:cTn id="12" dur="2000"/>
                                        <p:tgtEl>
                                          <p:spTgt spid="12290"/>
                                        </p:tgtEl>
                                      </p:cBhvr>
                                    </p:animEffect>
                                    <p:anim calcmode="lin" valueType="num">
                                      <p:cBhvr>
                                        <p:cTn id="13" dur="2000" fill="hold"/>
                                        <p:tgtEl>
                                          <p:spTgt spid="12290"/>
                                        </p:tgtEl>
                                        <p:attrNameLst>
                                          <p:attrName>style.rotation</p:attrName>
                                        </p:attrNameLst>
                                      </p:cBhvr>
                                      <p:tavLst>
                                        <p:tav tm="0">
                                          <p:val>
                                            <p:fltVal val="720"/>
                                          </p:val>
                                        </p:tav>
                                        <p:tav tm="100000">
                                          <p:val>
                                            <p:fltVal val="0"/>
                                          </p:val>
                                        </p:tav>
                                      </p:tavLst>
                                    </p:anim>
                                    <p:anim calcmode="lin" valueType="num">
                                      <p:cBhvr>
                                        <p:cTn id="14" dur="2000" fill="hold"/>
                                        <p:tgtEl>
                                          <p:spTgt spid="12290"/>
                                        </p:tgtEl>
                                        <p:attrNameLst>
                                          <p:attrName>ppt_h</p:attrName>
                                        </p:attrNameLst>
                                      </p:cBhvr>
                                      <p:tavLst>
                                        <p:tav tm="0">
                                          <p:val>
                                            <p:fltVal val="0"/>
                                          </p:val>
                                        </p:tav>
                                        <p:tav tm="100000">
                                          <p:val>
                                            <p:strVal val="#ppt_h"/>
                                          </p:val>
                                        </p:tav>
                                      </p:tavLst>
                                    </p:anim>
                                    <p:anim calcmode="lin" valueType="num">
                                      <p:cBhvr>
                                        <p:cTn id="15" dur="2000" fill="hold"/>
                                        <p:tgtEl>
                                          <p:spTgt spid="1229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304800" y="1524000"/>
            <a:ext cx="4191000" cy="4724400"/>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4495800" y="1524000"/>
            <a:ext cx="4343400" cy="4724400"/>
          </a:xfrm>
          <a:prstGeom prst="rect">
            <a:avLst/>
          </a:prstGeom>
          <a:noFill/>
          <a:ln w="9525">
            <a:noFill/>
            <a:miter lim="800000"/>
            <a:headEnd/>
            <a:tailEnd/>
          </a:ln>
        </p:spPr>
      </p:pic>
      <p:sp>
        <p:nvSpPr>
          <p:cNvPr id="8" name="Title 7"/>
          <p:cNvSpPr>
            <a:spLocks noGrp="1"/>
          </p:cNvSpPr>
          <p:nvPr>
            <p:ph type="title"/>
          </p:nvPr>
        </p:nvSpPr>
        <p:spPr/>
        <p:txBody>
          <a:bodyPr>
            <a:normAutofit fontScale="90000"/>
          </a:bodyPr>
          <a:lstStyle/>
          <a:p>
            <a:r>
              <a:rPr lang="en-US" dirty="0" smtClean="0">
                <a:solidFill>
                  <a:schemeClr val="bg1"/>
                </a:solidFill>
              </a:rPr>
              <a:t>Identify the Types of Diffusion.</a:t>
            </a:r>
            <a:endParaRPr lang="en-US" dirty="0">
              <a:solidFill>
                <a:schemeClr val="bg1"/>
              </a:solidFill>
            </a:endParaRPr>
          </a:p>
        </p:txBody>
      </p:sp>
      <p:sp>
        <p:nvSpPr>
          <p:cNvPr id="9" name="Text Placeholder 8"/>
          <p:cNvSpPr>
            <a:spLocks noGrp="1"/>
          </p:cNvSpPr>
          <p:nvPr>
            <p:ph type="body" idx="1"/>
          </p:nvPr>
        </p:nvSpPr>
        <p:spPr/>
        <p:txBody>
          <a:bodyPr/>
          <a:lstStyle/>
          <a:p>
            <a:endParaRPr lang="en-US"/>
          </a:p>
        </p:txBody>
      </p:sp>
      <p:sp>
        <p:nvSpPr>
          <p:cNvPr id="11" name="Text Placeholder 10"/>
          <p:cNvSpPr>
            <a:spLocks noGrp="1"/>
          </p:cNvSpPr>
          <p:nvPr>
            <p:ph type="body" sz="half" idx="3"/>
          </p:nvPr>
        </p:nvSpPr>
        <p:spPr/>
        <p:txBody>
          <a:bodyPr/>
          <a:lstStyle/>
          <a:p>
            <a:endParaRPr lang="en-US"/>
          </a:p>
        </p:txBody>
      </p:sp>
      <p:sp>
        <p:nvSpPr>
          <p:cNvPr id="10" name="Content Placeholder 9"/>
          <p:cNvSpPr>
            <a:spLocks noGrp="1"/>
          </p:cNvSpPr>
          <p:nvPr>
            <p:ph sz="quarter" idx="2"/>
          </p:nvPr>
        </p:nvSpPr>
        <p:spPr>
          <a:xfrm>
            <a:off x="457200" y="2174874"/>
            <a:ext cx="4040188" cy="4683125"/>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solidFill>
                  <a:schemeClr val="bg1"/>
                </a:solidFill>
              </a:rPr>
              <a:t>Simple</a:t>
            </a:r>
            <a:endParaRPr lang="en-US" dirty="0">
              <a:solidFill>
                <a:schemeClr val="bg1"/>
              </a:solidFill>
            </a:endParaRPr>
          </a:p>
        </p:txBody>
      </p:sp>
      <p:sp>
        <p:nvSpPr>
          <p:cNvPr id="12" name="Content Placeholder 11"/>
          <p:cNvSpPr>
            <a:spLocks noGrp="1"/>
          </p:cNvSpPr>
          <p:nvPr>
            <p:ph sz="quarter" idx="4"/>
          </p:nvPr>
        </p:nvSpPr>
        <p:spPr>
          <a:xfrm>
            <a:off x="4645025" y="2174874"/>
            <a:ext cx="4041775" cy="4683125"/>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solidFill>
                <a:schemeClr val="bg1"/>
              </a:solidFill>
            </a:endParaRPr>
          </a:p>
          <a:p>
            <a:r>
              <a:rPr lang="en-US" dirty="0" smtClean="0">
                <a:solidFill>
                  <a:schemeClr val="bg1"/>
                </a:solidFill>
              </a:rPr>
              <a:t>Facilitated</a:t>
            </a: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9" end="9"/>
                                            </p:txEl>
                                          </p:spTgt>
                                        </p:tgtEl>
                                        <p:attrNameLst>
                                          <p:attrName>style.visibility</p:attrName>
                                        </p:attrNameLst>
                                      </p:cBhvr>
                                      <p:to>
                                        <p:strVal val="visible"/>
                                      </p:to>
                                    </p:set>
                                    <p:anim calcmode="lin" valueType="num">
                                      <p:cBhvr additive="base">
                                        <p:cTn id="7" dur="500" fill="hold"/>
                                        <p:tgtEl>
                                          <p:spTgt spid="10">
                                            <p:txEl>
                                              <p:pRg st="9" end="9"/>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2">
                                            <p:txEl>
                                              <p:pRg st="9" end="9"/>
                                            </p:txEl>
                                          </p:spTgt>
                                        </p:tgtEl>
                                        <p:attrNameLst>
                                          <p:attrName>style.visibility</p:attrName>
                                        </p:attrNameLst>
                                      </p:cBhvr>
                                      <p:to>
                                        <p:strVal val="visible"/>
                                      </p:to>
                                    </p:set>
                                    <p:animEffect transition="in" filter="checkerboard(across)">
                                      <p:cBhvr>
                                        <p:cTn id="13" dur="500"/>
                                        <p:tgtEl>
                                          <p:spTgt spid="1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057400"/>
          </a:xfrm>
        </p:spPr>
        <p:txBody>
          <a:bodyPr>
            <a:normAutofit/>
          </a:bodyPr>
          <a:lstStyle/>
          <a:p>
            <a:r>
              <a:rPr lang="en-US" dirty="0" smtClean="0"/>
              <a:t>Which of the following is true regarding the generation of a membrane potential?</a:t>
            </a:r>
            <a:endParaRPr lang="en-US" dirty="0"/>
          </a:p>
        </p:txBody>
      </p:sp>
      <p:sp>
        <p:nvSpPr>
          <p:cNvPr id="3" name="Content Placeholder 2"/>
          <p:cNvSpPr>
            <a:spLocks noGrp="1"/>
          </p:cNvSpPr>
          <p:nvPr>
            <p:ph sz="half" idx="1"/>
          </p:nvPr>
        </p:nvSpPr>
        <p:spPr>
          <a:xfrm>
            <a:off x="457200" y="2057400"/>
            <a:ext cx="4038600" cy="4068763"/>
          </a:xfrm>
        </p:spPr>
        <p:txBody>
          <a:bodyPr>
            <a:normAutofit lnSpcReduction="10000"/>
          </a:bodyPr>
          <a:lstStyle/>
          <a:p>
            <a:pPr>
              <a:buNone/>
            </a:pPr>
            <a:r>
              <a:rPr lang="en-US" dirty="0" smtClean="0"/>
              <a:t>A.) In the polarized state, sodium and potassium ion concentration are in static equilibrium.</a:t>
            </a:r>
          </a:p>
          <a:p>
            <a:pPr>
              <a:buNone/>
            </a:pPr>
            <a:r>
              <a:rPr lang="en-US" dirty="0" smtClean="0"/>
              <a:t>B.) Both potassium and sodium ions can “leak” through the cell membrane due to diffusion.</a:t>
            </a:r>
            <a:endParaRPr lang="en-US" dirty="0"/>
          </a:p>
        </p:txBody>
      </p:sp>
      <p:sp>
        <p:nvSpPr>
          <p:cNvPr id="4" name="Content Placeholder 3"/>
          <p:cNvSpPr>
            <a:spLocks noGrp="1"/>
          </p:cNvSpPr>
          <p:nvPr>
            <p:ph sz="half" idx="2"/>
          </p:nvPr>
        </p:nvSpPr>
        <p:spPr>
          <a:xfrm>
            <a:off x="4648200" y="2057400"/>
            <a:ext cx="4038600" cy="4800600"/>
          </a:xfrm>
        </p:spPr>
        <p:txBody>
          <a:bodyPr>
            <a:normAutofit lnSpcReduction="10000"/>
          </a:bodyPr>
          <a:lstStyle/>
          <a:p>
            <a:pPr>
              <a:buNone/>
            </a:pPr>
            <a:r>
              <a:rPr lang="en-US" dirty="0" smtClean="0"/>
              <a:t>C.) The maintenance of the potential is based exclusively on diffusion process.</a:t>
            </a:r>
          </a:p>
          <a:p>
            <a:pPr>
              <a:buNone/>
            </a:pPr>
            <a:r>
              <a:rPr lang="en-US" dirty="0" smtClean="0"/>
              <a:t>D.) When the sodium-potassium pump is activated, potassium is pumped into the cell twice as fast as the sodium is pumped out, thus causing membrane potential.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A</a:t>
            </a:r>
            <a:endParaRPr lang="en-US" dirty="0"/>
          </a:p>
        </p:txBody>
      </p:sp>
      <p:sp>
        <p:nvSpPr>
          <p:cNvPr id="3" name="Content Placeholder 2"/>
          <p:cNvSpPr>
            <a:spLocks noGrp="1"/>
          </p:cNvSpPr>
          <p:nvPr>
            <p:ph sz="half" idx="1"/>
          </p:nvPr>
        </p:nvSpPr>
        <p:spPr/>
        <p:txBody>
          <a:bodyPr/>
          <a:lstStyle/>
          <a:p>
            <a:pPr>
              <a:buNone/>
            </a:pPr>
            <a:r>
              <a:rPr lang="en-US" dirty="0" smtClean="0"/>
              <a:t>A surgical pathology specimen from a 24-year-old woman seen at a reproductive clinic demonstrates a ciliated columnar epithelium. Where did this specimen come from?</a:t>
            </a:r>
            <a:endParaRPr lang="en-US" dirty="0"/>
          </a:p>
        </p:txBody>
      </p:sp>
      <p:sp>
        <p:nvSpPr>
          <p:cNvPr id="4" name="Content Placeholder 3"/>
          <p:cNvSpPr>
            <a:spLocks noGrp="1"/>
          </p:cNvSpPr>
          <p:nvPr>
            <p:ph sz="half" idx="2"/>
          </p:nvPr>
        </p:nvSpPr>
        <p:spPr/>
        <p:txBody>
          <a:bodyPr/>
          <a:lstStyle/>
          <a:p>
            <a:pPr>
              <a:buNone/>
            </a:pPr>
            <a:r>
              <a:rPr lang="en-US" dirty="0" smtClean="0"/>
              <a:t>A.) Fallopian tube</a:t>
            </a:r>
          </a:p>
          <a:p>
            <a:pPr>
              <a:buNone/>
            </a:pPr>
            <a:r>
              <a:rPr lang="en-US" dirty="0" smtClean="0"/>
              <a:t>B.) </a:t>
            </a:r>
            <a:r>
              <a:rPr lang="en-US" dirty="0" err="1" smtClean="0"/>
              <a:t>Endometrium</a:t>
            </a:r>
            <a:endParaRPr lang="en-US" dirty="0" smtClean="0"/>
          </a:p>
          <a:p>
            <a:pPr>
              <a:buNone/>
            </a:pPr>
            <a:r>
              <a:rPr lang="en-US" dirty="0" smtClean="0"/>
              <a:t>C.) Ovary</a:t>
            </a:r>
          </a:p>
          <a:p>
            <a:pPr>
              <a:buNone/>
            </a:pPr>
            <a:r>
              <a:rPr lang="en-US" dirty="0" smtClean="0"/>
              <a:t>D.) Cervix</a:t>
            </a:r>
            <a:endParaRPr lang="en-US" dirty="0"/>
          </a:p>
        </p:txBody>
      </p:sp>
      <p:pic>
        <p:nvPicPr>
          <p:cNvPr id="22530" name="Picture 2" descr="http://www.cancer.umn.edu/cancerinfo/NCI/Media/CDR0000609921.jpg"/>
          <p:cNvPicPr>
            <a:picLocks noChangeAspect="1" noChangeArrowheads="1"/>
          </p:cNvPicPr>
          <p:nvPr/>
        </p:nvPicPr>
        <p:blipFill>
          <a:blip r:embed="rId2" cstate="print"/>
          <a:srcRect/>
          <a:stretch>
            <a:fillRect/>
          </a:stretch>
        </p:blipFill>
        <p:spPr bwMode="auto">
          <a:xfrm>
            <a:off x="304800" y="1295400"/>
            <a:ext cx="4276725" cy="5105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ox(in)">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Transcytosis</a:t>
            </a:r>
            <a:r>
              <a:rPr lang="en-US" dirty="0" smtClean="0"/>
              <a:t> is…</a:t>
            </a:r>
            <a:endParaRPr lang="en-US" dirty="0"/>
          </a:p>
        </p:txBody>
      </p:sp>
      <p:sp>
        <p:nvSpPr>
          <p:cNvPr id="3" name="Content Placeholder 2"/>
          <p:cNvSpPr>
            <a:spLocks noGrp="1"/>
          </p:cNvSpPr>
          <p:nvPr>
            <p:ph sz="half" idx="1"/>
          </p:nvPr>
        </p:nvSpPr>
        <p:spPr/>
        <p:txBody>
          <a:bodyPr>
            <a:normAutofit lnSpcReduction="10000"/>
          </a:bodyPr>
          <a:lstStyle/>
          <a:p>
            <a:pPr>
              <a:buNone/>
            </a:pPr>
            <a:r>
              <a:rPr lang="en-US" dirty="0" smtClean="0"/>
              <a:t>A.) Combining an </a:t>
            </a:r>
            <a:r>
              <a:rPr lang="en-US" dirty="0" err="1" smtClean="0"/>
              <a:t>endosome</a:t>
            </a:r>
            <a:r>
              <a:rPr lang="en-US" dirty="0" smtClean="0"/>
              <a:t> with a </a:t>
            </a:r>
            <a:r>
              <a:rPr lang="en-US" dirty="0" err="1" smtClean="0"/>
              <a:t>lysosome</a:t>
            </a:r>
            <a:r>
              <a:rPr lang="en-US" dirty="0" smtClean="0"/>
              <a:t> and degrading or releasing the contents.</a:t>
            </a:r>
          </a:p>
          <a:p>
            <a:pPr>
              <a:buNone/>
            </a:pPr>
            <a:r>
              <a:rPr lang="en-US" dirty="0" smtClean="0"/>
              <a:t>B.) Transporting an </a:t>
            </a:r>
            <a:r>
              <a:rPr lang="en-US" dirty="0" err="1" smtClean="0"/>
              <a:t>endosome</a:t>
            </a:r>
            <a:r>
              <a:rPr lang="en-US" dirty="0" smtClean="0"/>
              <a:t> from one side of a cell to the other by releasing the contents by </a:t>
            </a:r>
            <a:r>
              <a:rPr lang="en-US" dirty="0" err="1" smtClean="0"/>
              <a:t>exocytosis</a:t>
            </a:r>
            <a:r>
              <a:rPr lang="en-US" dirty="0" smtClean="0"/>
              <a:t>.</a:t>
            </a:r>
            <a:endParaRPr lang="en-US" dirty="0"/>
          </a:p>
        </p:txBody>
      </p:sp>
      <p:sp>
        <p:nvSpPr>
          <p:cNvPr id="4" name="Content Placeholder 3"/>
          <p:cNvSpPr>
            <a:spLocks noGrp="1"/>
          </p:cNvSpPr>
          <p:nvPr>
            <p:ph sz="half" idx="2"/>
          </p:nvPr>
        </p:nvSpPr>
        <p:spPr>
          <a:xfrm>
            <a:off x="4419600" y="1600200"/>
            <a:ext cx="4038600" cy="4525963"/>
          </a:xfrm>
        </p:spPr>
        <p:txBody>
          <a:bodyPr>
            <a:normAutofit lnSpcReduction="10000"/>
          </a:bodyPr>
          <a:lstStyle/>
          <a:p>
            <a:pPr>
              <a:buNone/>
            </a:pPr>
            <a:r>
              <a:rPr lang="en-US" dirty="0" smtClean="0"/>
              <a:t>C.) Recycling the contents of the </a:t>
            </a:r>
            <a:r>
              <a:rPr lang="en-US" dirty="0" err="1" smtClean="0"/>
              <a:t>endosome</a:t>
            </a:r>
            <a:r>
              <a:rPr lang="en-US" dirty="0" smtClean="0"/>
              <a:t> back to the surface of the cell.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3">
                                            <p:txEl>
                                              <p:pRg st="1" end="1"/>
                                            </p:txEl>
                                          </p:spTgt>
                                        </p:tgtEl>
                                      </p:cBhvr>
                                      <p:to x="80000" y="100000"/>
                                    </p:animScale>
                                    <p:anim by="(#ppt_w*0.10)" calcmode="lin" valueType="num">
                                      <p:cBhvr>
                                        <p:cTn id="7" dur="250" autoRev="1" fill="hold">
                                          <p:stCondLst>
                                            <p:cond delay="0"/>
                                          </p:stCondLst>
                                        </p:cTn>
                                        <p:tgtEl>
                                          <p:spTgt spid="3">
                                            <p:txEl>
                                              <p:pRg st="1" end="1"/>
                                            </p:txEl>
                                          </p:spTgt>
                                        </p:tgtEl>
                                        <p:attrNameLst>
                                          <p:attrName>ppt_x</p:attrName>
                                        </p:attrNameLst>
                                      </p:cBhvr>
                                    </p:anim>
                                    <p:anim by="(-#ppt_w*0.10)" calcmode="lin" valueType="num">
                                      <p:cBhvr>
                                        <p:cTn id="8" dur="250" autoRev="1" fill="hold">
                                          <p:stCondLst>
                                            <p:cond delay="0"/>
                                          </p:stCondLst>
                                        </p:cTn>
                                        <p:tgtEl>
                                          <p:spTgt spid="3">
                                            <p:txEl>
                                              <p:pRg st="1" end="1"/>
                                            </p:txEl>
                                          </p:spTgt>
                                        </p:tgtEl>
                                        <p:attrNameLst>
                                          <p:attrName>ppt_y</p:attrName>
                                        </p:attrNameLst>
                                      </p:cBhvr>
                                    </p:anim>
                                    <p:animRot by="-480000">
                                      <p:cBhvr>
                                        <p:cTn id="9" dur="250" autoRev="1" fill="hold">
                                          <p:stCondLst>
                                            <p:cond delay="0"/>
                                          </p:stCondLst>
                                        </p:cTn>
                                        <p:tgtEl>
                                          <p:spTgt spid="3">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828800"/>
          </a:xfrm>
        </p:spPr>
        <p:txBody>
          <a:bodyPr>
            <a:normAutofit fontScale="90000"/>
          </a:bodyPr>
          <a:lstStyle/>
          <a:p>
            <a:r>
              <a:rPr lang="en-US" dirty="0" smtClean="0"/>
              <a:t>Which of the following types of connective tissue exhibits these characteristics:</a:t>
            </a:r>
            <a:endParaRPr lang="en-US" dirty="0"/>
          </a:p>
        </p:txBody>
      </p:sp>
      <p:sp>
        <p:nvSpPr>
          <p:cNvPr id="3" name="Content Placeholder 2"/>
          <p:cNvSpPr>
            <a:spLocks noGrp="1"/>
          </p:cNvSpPr>
          <p:nvPr>
            <p:ph sz="half" idx="1"/>
          </p:nvPr>
        </p:nvSpPr>
        <p:spPr>
          <a:xfrm>
            <a:off x="457200" y="1828800"/>
            <a:ext cx="4038600" cy="5029200"/>
          </a:xfrm>
        </p:spPr>
        <p:txBody>
          <a:bodyPr>
            <a:normAutofit lnSpcReduction="10000"/>
          </a:bodyPr>
          <a:lstStyle/>
          <a:p>
            <a:r>
              <a:rPr lang="en-US" dirty="0" smtClean="0"/>
              <a:t>Copious amount of blood vessels</a:t>
            </a:r>
          </a:p>
          <a:p>
            <a:r>
              <a:rPr lang="en-US" dirty="0" smtClean="0"/>
              <a:t>Dominated by large empty looking cells with thin margins and considerable amounts of stored lipids</a:t>
            </a:r>
          </a:p>
          <a:p>
            <a:r>
              <a:rPr lang="en-US" dirty="0" smtClean="0"/>
              <a:t>Often pale</a:t>
            </a:r>
          </a:p>
          <a:p>
            <a:r>
              <a:rPr lang="en-US" dirty="0" smtClean="0"/>
              <a:t>Performs cushioning functions for the kidneys and the posterior portions of the eyes</a:t>
            </a:r>
            <a:endParaRPr lang="en-US" dirty="0"/>
          </a:p>
        </p:txBody>
      </p:sp>
      <p:sp>
        <p:nvSpPr>
          <p:cNvPr id="4" name="Content Placeholder 3"/>
          <p:cNvSpPr>
            <a:spLocks noGrp="1"/>
          </p:cNvSpPr>
          <p:nvPr>
            <p:ph sz="half" idx="2"/>
          </p:nvPr>
        </p:nvSpPr>
        <p:spPr>
          <a:xfrm>
            <a:off x="4648200" y="1828800"/>
            <a:ext cx="4038600" cy="4297363"/>
          </a:xfrm>
        </p:spPr>
        <p:txBody>
          <a:bodyPr>
            <a:normAutofit lnSpcReduction="10000"/>
          </a:bodyPr>
          <a:lstStyle/>
          <a:p>
            <a:pPr>
              <a:buNone/>
            </a:pPr>
            <a:r>
              <a:rPr lang="en-US" dirty="0" smtClean="0"/>
              <a:t>A.) </a:t>
            </a:r>
            <a:r>
              <a:rPr lang="en-US" dirty="0" err="1" smtClean="0"/>
              <a:t>Areolar</a:t>
            </a:r>
            <a:endParaRPr lang="en-US" dirty="0" smtClean="0"/>
          </a:p>
          <a:p>
            <a:pPr>
              <a:buNone/>
            </a:pPr>
            <a:r>
              <a:rPr lang="en-US" dirty="0" smtClean="0"/>
              <a:t>B.) Dense regular</a:t>
            </a:r>
          </a:p>
          <a:p>
            <a:pPr>
              <a:buNone/>
            </a:pPr>
            <a:r>
              <a:rPr lang="en-US" dirty="0" smtClean="0"/>
              <a:t>C.) Dense irregular</a:t>
            </a:r>
          </a:p>
          <a:p>
            <a:pPr>
              <a:buNone/>
            </a:pPr>
            <a:r>
              <a:rPr lang="en-US" dirty="0" smtClean="0"/>
              <a:t>D.) Adipose</a:t>
            </a:r>
          </a:p>
          <a:p>
            <a:pPr>
              <a:buNone/>
            </a:pPr>
            <a:r>
              <a:rPr lang="en-US" dirty="0" smtClean="0"/>
              <a:t>E.) Reticular</a:t>
            </a:r>
          </a:p>
          <a:p>
            <a:pPr>
              <a:buNone/>
            </a:pPr>
            <a:endParaRPr lang="en-US" dirty="0"/>
          </a:p>
          <a:p>
            <a:pPr>
              <a:buNone/>
            </a:pPr>
            <a:r>
              <a:rPr lang="en-US" dirty="0" smtClean="0"/>
              <a:t>Answer: 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Effect transition="in" filter="checkerboard(across)">
                                      <p:cBhvr>
                                        <p:cTn id="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solidFill>
                  <a:srgbClr val="00FFFF"/>
                </a:solidFill>
              </a:rPr>
              <a:t>Matching</a:t>
            </a:r>
            <a:endParaRPr lang="en-US" dirty="0">
              <a:solidFill>
                <a:srgbClr val="00FFFF"/>
              </a:solidFill>
            </a:endParaRPr>
          </a:p>
        </p:txBody>
      </p:sp>
      <p:sp>
        <p:nvSpPr>
          <p:cNvPr id="3" name="Content Placeholder 2"/>
          <p:cNvSpPr>
            <a:spLocks noGrp="1"/>
          </p:cNvSpPr>
          <p:nvPr>
            <p:ph sz="half" idx="1"/>
          </p:nvPr>
        </p:nvSpPr>
        <p:spPr>
          <a:xfrm>
            <a:off x="457200" y="838200"/>
            <a:ext cx="4038600" cy="5287963"/>
          </a:xfrm>
        </p:spPr>
        <p:txBody>
          <a:bodyPr>
            <a:normAutofit fontScale="92500" lnSpcReduction="20000"/>
          </a:bodyPr>
          <a:lstStyle/>
          <a:p>
            <a:r>
              <a:rPr lang="en-US" dirty="0" smtClean="0"/>
              <a:t>Serous membrane</a:t>
            </a:r>
          </a:p>
          <a:p>
            <a:endParaRPr lang="en-US" dirty="0" smtClean="0"/>
          </a:p>
          <a:p>
            <a:endParaRPr lang="en-US" dirty="0" smtClean="0"/>
          </a:p>
          <a:p>
            <a:endParaRPr lang="en-US" dirty="0" smtClean="0"/>
          </a:p>
          <a:p>
            <a:r>
              <a:rPr lang="en-US" dirty="0" smtClean="0"/>
              <a:t>Endothelium</a:t>
            </a:r>
          </a:p>
          <a:p>
            <a:endParaRPr lang="en-US" dirty="0" smtClean="0"/>
          </a:p>
          <a:p>
            <a:endParaRPr lang="en-US" dirty="0" smtClean="0"/>
          </a:p>
          <a:p>
            <a:endParaRPr lang="en-US" dirty="0" smtClean="0"/>
          </a:p>
          <a:p>
            <a:r>
              <a:rPr lang="en-US" dirty="0" smtClean="0"/>
              <a:t>Mucous Membrane</a:t>
            </a:r>
          </a:p>
          <a:p>
            <a:endParaRPr lang="en-US" dirty="0" smtClean="0"/>
          </a:p>
          <a:p>
            <a:endParaRPr lang="en-US" dirty="0" smtClean="0"/>
          </a:p>
          <a:p>
            <a:endParaRPr lang="en-US" dirty="0" smtClean="0"/>
          </a:p>
          <a:p>
            <a:r>
              <a:rPr lang="en-US" dirty="0" err="1" smtClean="0"/>
              <a:t>Cutaneous</a:t>
            </a:r>
            <a:endParaRPr lang="en-US" dirty="0" smtClean="0"/>
          </a:p>
          <a:p>
            <a:pPr>
              <a:buNone/>
            </a:pPr>
            <a:endParaRPr lang="en-US" dirty="0"/>
          </a:p>
        </p:txBody>
      </p:sp>
      <p:sp>
        <p:nvSpPr>
          <p:cNvPr id="4" name="Content Placeholder 3"/>
          <p:cNvSpPr>
            <a:spLocks noGrp="1"/>
          </p:cNvSpPr>
          <p:nvPr>
            <p:ph sz="half" idx="2"/>
          </p:nvPr>
        </p:nvSpPr>
        <p:spPr>
          <a:xfrm>
            <a:off x="4648200" y="838200"/>
            <a:ext cx="4038600" cy="6019800"/>
          </a:xfrm>
        </p:spPr>
        <p:txBody>
          <a:bodyPr>
            <a:normAutofit fontScale="92500" lnSpcReduction="20000"/>
          </a:bodyPr>
          <a:lstStyle/>
          <a:p>
            <a:r>
              <a:rPr lang="en-US" dirty="0" smtClean="0"/>
              <a:t>The epithelial membrane that lines body cavities open to the exterior membrane</a:t>
            </a:r>
          </a:p>
          <a:p>
            <a:r>
              <a:rPr lang="en-US" dirty="0" smtClean="0"/>
              <a:t>Consists of keratinized stratified </a:t>
            </a:r>
            <a:r>
              <a:rPr lang="en-US" dirty="0" err="1" smtClean="0"/>
              <a:t>squamous</a:t>
            </a:r>
            <a:r>
              <a:rPr lang="en-US" dirty="0" smtClean="0"/>
              <a:t> epithelium</a:t>
            </a:r>
          </a:p>
          <a:p>
            <a:r>
              <a:rPr lang="en-US" dirty="0" smtClean="0"/>
              <a:t>Found lining the digestive and respiratory tracts</a:t>
            </a:r>
          </a:p>
          <a:p>
            <a:r>
              <a:rPr lang="en-US" dirty="0" smtClean="0"/>
              <a:t>Makes up the pleura and pericardium</a:t>
            </a:r>
          </a:p>
          <a:p>
            <a:r>
              <a:rPr lang="en-US" dirty="0" smtClean="0"/>
              <a:t>Lines blood vessels and the heart</a:t>
            </a:r>
          </a:p>
          <a:p>
            <a:r>
              <a:rPr lang="en-US" dirty="0" smtClean="0"/>
              <a:t>The epithelial membrane that lines the closed ventral cavities of the body</a:t>
            </a:r>
          </a:p>
          <a:p>
            <a:endParaRPr lang="en-US" dirty="0"/>
          </a:p>
        </p:txBody>
      </p:sp>
      <p:cxnSp>
        <p:nvCxnSpPr>
          <p:cNvPr id="6" name="Straight Arrow Connector 5"/>
          <p:cNvCxnSpPr/>
          <p:nvPr/>
        </p:nvCxnSpPr>
        <p:spPr>
          <a:xfrm rot="16200000" flipH="1">
            <a:off x="2019300" y="2705100"/>
            <a:ext cx="4648200" cy="1371600"/>
          </a:xfrm>
          <a:prstGeom prst="straightConnector1">
            <a:avLst/>
          </a:prstGeom>
          <a:ln>
            <a:solidFill>
              <a:schemeClr val="tx1"/>
            </a:solidFill>
            <a:tailEnd type="arrow"/>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733800" y="1066800"/>
            <a:ext cx="1447800" cy="228600"/>
          </a:xfrm>
          <a:prstGeom prst="straightConnector1">
            <a:avLst/>
          </a:prstGeom>
          <a:ln>
            <a:solidFill>
              <a:schemeClr val="tx1"/>
            </a:soli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6200000" flipH="1">
            <a:off x="2933700" y="2628900"/>
            <a:ext cx="2286000" cy="2209800"/>
          </a:xfrm>
          <a:prstGeom prst="straightConnector1">
            <a:avLst/>
          </a:prstGeom>
          <a:ln>
            <a:solidFill>
              <a:schemeClr val="tx1"/>
            </a:soli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886200" y="3352800"/>
            <a:ext cx="1143000" cy="609600"/>
          </a:xfrm>
          <a:prstGeom prst="straightConnector1">
            <a:avLst/>
          </a:prstGeom>
          <a:ln>
            <a:solidFill>
              <a:schemeClr val="tx1"/>
            </a:soli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H="1">
            <a:off x="2933700" y="2019300"/>
            <a:ext cx="3200400" cy="1447800"/>
          </a:xfrm>
          <a:prstGeom prst="straightConnector1">
            <a:avLst/>
          </a:prstGeom>
          <a:ln>
            <a:solidFill>
              <a:schemeClr val="tx1"/>
            </a:soli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2438400" y="2743200"/>
            <a:ext cx="2895600" cy="2438400"/>
          </a:xfrm>
          <a:prstGeom prst="straightConnector1">
            <a:avLst/>
          </a:prstGeom>
          <a:ln>
            <a:solidFill>
              <a:schemeClr val="tx1"/>
            </a:solidFill>
            <a:tailEnd type="arrow"/>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heckerboard(across)">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 to="" calcmode="lin" valueType="num">
                                      <p:cBhvr>
                                        <p:cTn id="22" dur="1" fill="hold"/>
                                        <p:tgtEl>
                                          <p:spTgt spid="11"/>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 to="" calcmode="lin" valueType="num">
                                      <p:cBhvr>
                                        <p:cTn id="27" dur="1" fill="hold"/>
                                        <p:tgtEl>
                                          <p:spTgt spid="13"/>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 to="" calcmode="lin" valueType="num">
                                      <p:cBhvr>
                                        <p:cTn id="32"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Matching</a:t>
            </a:r>
            <a:endParaRPr lang="en-US" dirty="0"/>
          </a:p>
        </p:txBody>
      </p:sp>
      <p:sp>
        <p:nvSpPr>
          <p:cNvPr id="3" name="Content Placeholder 2"/>
          <p:cNvSpPr>
            <a:spLocks noGrp="1"/>
          </p:cNvSpPr>
          <p:nvPr>
            <p:ph sz="half" idx="1"/>
          </p:nvPr>
        </p:nvSpPr>
        <p:spPr>
          <a:xfrm>
            <a:off x="457200" y="762000"/>
            <a:ext cx="4038600" cy="5364163"/>
          </a:xfrm>
        </p:spPr>
        <p:txBody>
          <a:bodyPr>
            <a:normAutofit lnSpcReduction="10000"/>
          </a:bodyPr>
          <a:lstStyle/>
          <a:p>
            <a:r>
              <a:rPr lang="en-US" dirty="0" smtClean="0"/>
              <a:t>Tight junctions</a:t>
            </a:r>
          </a:p>
          <a:p>
            <a:endParaRPr lang="en-US" dirty="0" smtClean="0"/>
          </a:p>
          <a:p>
            <a:endParaRPr lang="en-US" dirty="0"/>
          </a:p>
          <a:p>
            <a:endParaRPr lang="en-US" dirty="0" smtClean="0"/>
          </a:p>
          <a:p>
            <a:r>
              <a:rPr lang="en-US" dirty="0" err="1" smtClean="0"/>
              <a:t>Desmosomes</a:t>
            </a:r>
            <a:endParaRPr lang="en-US" dirty="0" smtClean="0"/>
          </a:p>
          <a:p>
            <a:endParaRPr lang="en-US" dirty="0" smtClean="0"/>
          </a:p>
          <a:p>
            <a:endParaRPr lang="en-US" dirty="0"/>
          </a:p>
          <a:p>
            <a:endParaRPr lang="en-US" dirty="0" smtClean="0"/>
          </a:p>
          <a:p>
            <a:r>
              <a:rPr lang="en-US" dirty="0" smtClean="0"/>
              <a:t>Gap junctions</a:t>
            </a:r>
            <a:endParaRPr lang="en-US" dirty="0"/>
          </a:p>
        </p:txBody>
      </p:sp>
      <p:sp>
        <p:nvSpPr>
          <p:cNvPr id="4" name="Content Placeholder 3"/>
          <p:cNvSpPr>
            <a:spLocks noGrp="1"/>
          </p:cNvSpPr>
          <p:nvPr>
            <p:ph sz="half" idx="2"/>
          </p:nvPr>
        </p:nvSpPr>
        <p:spPr>
          <a:xfrm>
            <a:off x="4648200" y="685800"/>
            <a:ext cx="4038600" cy="5440363"/>
          </a:xfrm>
        </p:spPr>
        <p:txBody>
          <a:bodyPr>
            <a:normAutofit lnSpcReduction="10000"/>
          </a:bodyPr>
          <a:lstStyle/>
          <a:p>
            <a:r>
              <a:rPr lang="en-US" dirty="0" smtClean="0"/>
              <a:t>Help prevent molecules from passing through the extracellular space between adjacent cells</a:t>
            </a:r>
          </a:p>
          <a:p>
            <a:r>
              <a:rPr lang="en-US" dirty="0" smtClean="0"/>
              <a:t>Type of anchoring junction</a:t>
            </a:r>
          </a:p>
          <a:p>
            <a:r>
              <a:rPr lang="en-US" dirty="0" smtClean="0"/>
              <a:t>Communicating junction</a:t>
            </a:r>
          </a:p>
          <a:p>
            <a:r>
              <a:rPr lang="en-US" dirty="0" smtClean="0"/>
              <a:t>Present in electrically excitable tissues</a:t>
            </a:r>
          </a:p>
          <a:p>
            <a:r>
              <a:rPr lang="en-US" dirty="0" smtClean="0"/>
              <a:t>Abundant in tissues subjected to great mechanical stress</a:t>
            </a:r>
            <a:endParaRPr lang="en-US" dirty="0"/>
          </a:p>
        </p:txBody>
      </p:sp>
      <p:pic>
        <p:nvPicPr>
          <p:cNvPr id="5" name="il_fi" descr="http://upload.wikimedia.org/wikipedia/commons/3/3a/Cellular_tight_junction_de.png"/>
          <p:cNvPicPr/>
          <p:nvPr/>
        </p:nvPicPr>
        <p:blipFill>
          <a:blip r:embed="rId2" cstate="print"/>
          <a:srcRect l="8932" b="68206"/>
          <a:stretch>
            <a:fillRect/>
          </a:stretch>
        </p:blipFill>
        <p:spPr bwMode="auto">
          <a:xfrm>
            <a:off x="914400" y="1295400"/>
            <a:ext cx="3302000" cy="1219200"/>
          </a:xfrm>
          <a:prstGeom prst="rect">
            <a:avLst/>
          </a:prstGeom>
          <a:noFill/>
          <a:ln w="9525">
            <a:noFill/>
            <a:miter lim="800000"/>
            <a:headEnd/>
            <a:tailEnd/>
          </a:ln>
        </p:spPr>
      </p:pic>
      <p:pic>
        <p:nvPicPr>
          <p:cNvPr id="6" name="il_fi" descr="http://www.ncbi.nlm.nih.gov/bookshelf/picrender.fcgi?book=eurekah&amp;part=A49043&amp;blobname=ch349f1.jpg"/>
          <p:cNvPicPr/>
          <p:nvPr/>
        </p:nvPicPr>
        <p:blipFill>
          <a:blip r:embed="rId3" cstate="print"/>
          <a:srcRect l="6131" t="40299" r="13332"/>
          <a:stretch>
            <a:fillRect/>
          </a:stretch>
        </p:blipFill>
        <p:spPr bwMode="auto">
          <a:xfrm>
            <a:off x="685800" y="2971800"/>
            <a:ext cx="3276600" cy="1295400"/>
          </a:xfrm>
          <a:prstGeom prst="rect">
            <a:avLst/>
          </a:prstGeom>
          <a:noFill/>
          <a:ln w="9525">
            <a:noFill/>
            <a:miter lim="800000"/>
            <a:headEnd/>
            <a:tailEnd/>
          </a:ln>
        </p:spPr>
      </p:pic>
      <p:pic>
        <p:nvPicPr>
          <p:cNvPr id="7" name="il_fi" descr="http://www.med-ed.virginia.edu/courses/cell/handouts/images/Muscle7.jpg"/>
          <p:cNvPicPr/>
          <p:nvPr/>
        </p:nvPicPr>
        <p:blipFill>
          <a:blip r:embed="rId4" cstate="print"/>
          <a:srcRect t="12207" b="14085"/>
          <a:stretch>
            <a:fillRect/>
          </a:stretch>
        </p:blipFill>
        <p:spPr bwMode="auto">
          <a:xfrm>
            <a:off x="457200" y="4800600"/>
            <a:ext cx="3930650" cy="1384300"/>
          </a:xfrm>
          <a:prstGeom prst="rect">
            <a:avLst/>
          </a:prstGeom>
          <a:noFill/>
          <a:ln w="9525">
            <a:noFill/>
            <a:miter lim="800000"/>
            <a:headEnd/>
            <a:tailEnd/>
          </a:ln>
        </p:spPr>
      </p:pic>
      <p:cxnSp>
        <p:nvCxnSpPr>
          <p:cNvPr id="14" name="Straight Arrow Connector 13"/>
          <p:cNvCxnSpPr/>
          <p:nvPr/>
        </p:nvCxnSpPr>
        <p:spPr>
          <a:xfrm>
            <a:off x="3429000" y="1066800"/>
            <a:ext cx="1447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48000" y="2743200"/>
            <a:ext cx="182880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6200000" flipH="1">
            <a:off x="2971800" y="3048000"/>
            <a:ext cx="2362200" cy="1905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3200400" y="3581400"/>
            <a:ext cx="16764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3276600" y="4419600"/>
            <a:ext cx="1600200" cy="228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to="" calcmode="lin" valueType="num">
                                      <p:cBhvr>
                                        <p:cTn id="12" dur="1" fill="hold"/>
                                        <p:tgtEl>
                                          <p:spTgt spid="17"/>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 to="" calcmode="lin" valueType="num">
                                      <p:cBhvr>
                                        <p:cTn id="17" dur="1" fill="hold"/>
                                        <p:tgtEl>
                                          <p:spTgt spid="19"/>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to="" calcmode="lin" valueType="num">
                                      <p:cBhvr>
                                        <p:cTn id="22" dur="1" fill="hold"/>
                                        <p:tgtEl>
                                          <p:spTgt spid="21"/>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to="" calcmode="lin" valueType="num">
                                      <p:cBhvr>
                                        <p:cTn id="27" dur="1" fill="hold"/>
                                        <p:tgtEl>
                                          <p:spTgt spid="2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FF00"/>
                </a:solidFill>
              </a:rPr>
              <a:t>Name the 3 interdependent components of control mechanisms.</a:t>
            </a:r>
            <a:endParaRPr lang="en-US" dirty="0">
              <a:solidFill>
                <a:srgbClr val="00FF00"/>
              </a:solidFill>
            </a:endParaRPr>
          </a:p>
        </p:txBody>
      </p:sp>
      <p:sp>
        <p:nvSpPr>
          <p:cNvPr id="3" name="Content Placeholder 2"/>
          <p:cNvSpPr>
            <a:spLocks noGrp="1"/>
          </p:cNvSpPr>
          <p:nvPr>
            <p:ph sz="half" idx="1"/>
          </p:nvPr>
        </p:nvSpPr>
        <p:spPr/>
        <p:txBody>
          <a:bodyPr>
            <a:normAutofit/>
          </a:bodyPr>
          <a:lstStyle/>
          <a:p>
            <a:r>
              <a:rPr lang="en-US" dirty="0" smtClean="0"/>
              <a:t>Receptor- Monitors the environment &amp; responds to changes</a:t>
            </a:r>
          </a:p>
          <a:p>
            <a:r>
              <a:rPr lang="en-US" dirty="0" smtClean="0"/>
              <a:t>Control center- determines the set point at which the variable is maintained</a:t>
            </a:r>
          </a:p>
          <a:p>
            <a:r>
              <a:rPr lang="en-US" dirty="0" err="1" smtClean="0"/>
              <a:t>Effector</a:t>
            </a:r>
            <a:r>
              <a:rPr lang="en-US" dirty="0" smtClean="0"/>
              <a:t>- provides the meant to respond to the stimuli</a:t>
            </a:r>
            <a:endParaRPr lang="en-US" dirty="0"/>
          </a:p>
        </p:txBody>
      </p:sp>
      <p:pic>
        <p:nvPicPr>
          <p:cNvPr id="13314" name="Picture 2"/>
          <p:cNvPicPr>
            <a:picLocks noGrp="1" noChangeAspect="1" noChangeArrowheads="1"/>
          </p:cNvPicPr>
          <p:nvPr>
            <p:ph sz="half" idx="2"/>
          </p:nvPr>
        </p:nvPicPr>
        <p:blipFill>
          <a:blip r:embed="rId2" cstate="print"/>
          <a:stretch>
            <a:fillRect/>
          </a:stretch>
        </p:blipFill>
        <p:spPr bwMode="auto">
          <a:xfrm>
            <a:off x="4648200" y="1889919"/>
            <a:ext cx="403860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diamond(in)">
                                      <p:cBhvr>
                                        <p:cTn id="13" dur="2000"/>
                                        <p:tgtEl>
                                          <p:spTgt spid="3">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to="" calcmode="lin" valueType="num">
                                      <p:cBhvr>
                                        <p:cTn id="18" dur="1" fill="hold"/>
                                        <p:tgtEl>
                                          <p:spTgt spid="3">
                                            <p:txEl>
                                              <p:pRg st="2" end="2"/>
                                            </p:txEl>
                                          </p:spTgt>
                                        </p:tgtEl>
                                        <p:attrNameLst>
                                          <p:attrName/>
                                        </p:attrNameLst>
                                      </p:cBhvr>
                                    </p:anim>
                                  </p:childTnLst>
                                </p:cTn>
                              </p:par>
                            </p:childTnLst>
                          </p:cTn>
                        </p:par>
                      </p:childTnLst>
                    </p:cTn>
                  </p:par>
                  <p:par>
                    <p:cTn id="19" fill="hold">
                      <p:stCondLst>
                        <p:cond delay="indefinite"/>
                      </p:stCondLst>
                      <p:childTnLst>
                        <p:par>
                          <p:cTn id="20" fill="hold">
                            <p:stCondLst>
                              <p:cond delay="0"/>
                            </p:stCondLst>
                            <p:childTnLst>
                              <p:par>
                                <p:cTn id="21" presetID="50" presetClass="entr" presetSubtype="0" decel="100000" fill="hold" nodeType="clickEffect">
                                  <p:stCondLst>
                                    <p:cond delay="0"/>
                                  </p:stCondLst>
                                  <p:childTnLst>
                                    <p:set>
                                      <p:cBhvr>
                                        <p:cTn id="22" dur="1" fill="hold">
                                          <p:stCondLst>
                                            <p:cond delay="0"/>
                                          </p:stCondLst>
                                        </p:cTn>
                                        <p:tgtEl>
                                          <p:spTgt spid="13314"/>
                                        </p:tgtEl>
                                        <p:attrNameLst>
                                          <p:attrName>style.visibility</p:attrName>
                                        </p:attrNameLst>
                                      </p:cBhvr>
                                      <p:to>
                                        <p:strVal val="visible"/>
                                      </p:to>
                                    </p:set>
                                    <p:anim calcmode="lin" valueType="num">
                                      <p:cBhvr>
                                        <p:cTn id="23" dur="1000" fill="hold"/>
                                        <p:tgtEl>
                                          <p:spTgt spid="13314"/>
                                        </p:tgtEl>
                                        <p:attrNameLst>
                                          <p:attrName>ppt_w</p:attrName>
                                        </p:attrNameLst>
                                      </p:cBhvr>
                                      <p:tavLst>
                                        <p:tav tm="0">
                                          <p:val>
                                            <p:strVal val="#ppt_w+.3"/>
                                          </p:val>
                                        </p:tav>
                                        <p:tav tm="100000">
                                          <p:val>
                                            <p:strVal val="#ppt_w"/>
                                          </p:val>
                                        </p:tav>
                                      </p:tavLst>
                                    </p:anim>
                                    <p:anim calcmode="lin" valueType="num">
                                      <p:cBhvr>
                                        <p:cTn id="24" dur="1000" fill="hold"/>
                                        <p:tgtEl>
                                          <p:spTgt spid="13314"/>
                                        </p:tgtEl>
                                        <p:attrNameLst>
                                          <p:attrName>ppt_h</p:attrName>
                                        </p:attrNameLst>
                                      </p:cBhvr>
                                      <p:tavLst>
                                        <p:tav tm="0">
                                          <p:val>
                                            <p:strVal val="#ppt_h"/>
                                          </p:val>
                                        </p:tav>
                                        <p:tav tm="100000">
                                          <p:val>
                                            <p:strVal val="#ppt_h"/>
                                          </p:val>
                                        </p:tav>
                                      </p:tavLst>
                                    </p:anim>
                                    <p:animEffect transition="in" filter="fade">
                                      <p:cBhvr>
                                        <p:cTn id="25" dur="1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77200" cy="3200400"/>
          </a:xfrm>
        </p:spPr>
        <p:txBody>
          <a:bodyPr>
            <a:normAutofit fontScale="90000"/>
          </a:bodyPr>
          <a:lstStyle/>
          <a:p>
            <a:r>
              <a:rPr lang="en-US" sz="3600" dirty="0">
                <a:solidFill>
                  <a:srgbClr val="00B050"/>
                </a:solidFill>
              </a:rPr>
              <a:t>Sodium ions are "pumped" from a region of lower concentration to a region of higher concentration in the nerve cells of humans. This process is an example </a:t>
            </a:r>
            <a:r>
              <a:rPr lang="en-US" sz="3600" dirty="0" smtClean="0">
                <a:solidFill>
                  <a:srgbClr val="00B050"/>
                </a:solidFill>
              </a:rPr>
              <a:t>of…</a:t>
            </a:r>
            <a:r>
              <a:rPr lang="en-US" dirty="0"/>
              <a:t/>
            </a:r>
            <a:br>
              <a:rPr lang="en-US" dirty="0"/>
            </a:br>
            <a:endParaRPr lang="en-US" dirty="0"/>
          </a:p>
        </p:txBody>
      </p:sp>
      <p:sp>
        <p:nvSpPr>
          <p:cNvPr id="3" name="Content Placeholder 2"/>
          <p:cNvSpPr>
            <a:spLocks noGrp="1"/>
          </p:cNvSpPr>
          <p:nvPr>
            <p:ph idx="1"/>
          </p:nvPr>
        </p:nvSpPr>
        <p:spPr>
          <a:xfrm>
            <a:off x="152400" y="2590800"/>
            <a:ext cx="8534400" cy="4267200"/>
          </a:xfrm>
        </p:spPr>
        <p:txBody>
          <a:bodyPr>
            <a:normAutofit/>
          </a:bodyPr>
          <a:lstStyle/>
          <a:p>
            <a:pPr marL="514350" indent="-514350">
              <a:buNone/>
            </a:pPr>
            <a:r>
              <a:rPr lang="en-US" dirty="0" smtClean="0">
                <a:solidFill>
                  <a:srgbClr val="FF0000"/>
                </a:solidFill>
              </a:rPr>
              <a:t>a. Diffusion</a:t>
            </a:r>
          </a:p>
          <a:p>
            <a:pPr marL="514350" indent="-514350">
              <a:buNone/>
            </a:pPr>
            <a:r>
              <a:rPr lang="en-US" dirty="0" smtClean="0">
                <a:solidFill>
                  <a:srgbClr val="FF0000"/>
                </a:solidFill>
              </a:rPr>
              <a:t>b. Passive transport</a:t>
            </a:r>
          </a:p>
          <a:p>
            <a:pPr marL="514350" indent="-514350">
              <a:buNone/>
            </a:pPr>
            <a:r>
              <a:rPr lang="en-US" dirty="0" smtClean="0">
                <a:solidFill>
                  <a:srgbClr val="FF0000"/>
                </a:solidFill>
              </a:rPr>
              <a:t>c. Osmosis</a:t>
            </a:r>
          </a:p>
          <a:p>
            <a:pPr marL="514350" indent="-514350">
              <a:buNone/>
            </a:pPr>
            <a:r>
              <a:rPr lang="en-US" dirty="0" smtClean="0">
                <a:solidFill>
                  <a:srgbClr val="FF0000"/>
                </a:solidFill>
              </a:rPr>
              <a:t>d. Active transport</a:t>
            </a:r>
          </a:p>
          <a:p>
            <a:pPr marL="514350" indent="-514350">
              <a:buNone/>
            </a:pPr>
            <a:r>
              <a:rPr lang="en-US" sz="2300" dirty="0" smtClean="0">
                <a:solidFill>
                  <a:srgbClr val="FF0000"/>
                </a:solidFill>
              </a:rPr>
              <a:t>	Diffusion</a:t>
            </a:r>
            <a:r>
              <a:rPr lang="en-US" sz="2300" dirty="0">
                <a:solidFill>
                  <a:srgbClr val="FF0000"/>
                </a:solidFill>
              </a:rPr>
              <a:t>, passive transport and osmosis are examples of movement that does not require cellular energy. Since sodium ions are pumped against the concentration gradient, it requires work and is called active transport.</a:t>
            </a:r>
          </a:p>
          <a:p>
            <a:pPr marL="514350" indent="-514350">
              <a:buAutoNum type="alphaL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ox(in)">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What is simple diffusion?</a:t>
            </a:r>
            <a:endParaRPr lang="en-US"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solidFill>
                  <a:srgbClr val="FFFF00"/>
                </a:solidFill>
              </a:rPr>
              <a:t>A. Movement </a:t>
            </a:r>
            <a:r>
              <a:rPr lang="en-US" dirty="0">
                <a:solidFill>
                  <a:srgbClr val="FFFF00"/>
                </a:solidFill>
              </a:rPr>
              <a:t>of a substance across a cell membrane from an </a:t>
            </a:r>
            <a:r>
              <a:rPr lang="en-US" dirty="0" smtClean="0">
                <a:solidFill>
                  <a:srgbClr val="FFFF00"/>
                </a:solidFill>
              </a:rPr>
              <a:t>area of </a:t>
            </a:r>
            <a:r>
              <a:rPr lang="en-US" dirty="0">
                <a:solidFill>
                  <a:srgbClr val="FFFF00"/>
                </a:solidFill>
              </a:rPr>
              <a:t>high concentration to an area of low </a:t>
            </a:r>
            <a:r>
              <a:rPr lang="en-US" dirty="0" smtClean="0">
                <a:solidFill>
                  <a:srgbClr val="FFFF00"/>
                </a:solidFill>
              </a:rPr>
              <a:t>concentration with the help of a carrier. </a:t>
            </a:r>
          </a:p>
          <a:p>
            <a:pPr>
              <a:buNone/>
            </a:pPr>
            <a:r>
              <a:rPr lang="en-US" dirty="0">
                <a:solidFill>
                  <a:srgbClr val="FFFF00"/>
                </a:solidFill>
              </a:rPr>
              <a:t>B</a:t>
            </a:r>
            <a:r>
              <a:rPr lang="en-US" dirty="0" smtClean="0">
                <a:solidFill>
                  <a:srgbClr val="FFFF00"/>
                </a:solidFill>
              </a:rPr>
              <a:t>. Diffusion </a:t>
            </a:r>
            <a:r>
              <a:rPr lang="en-US" dirty="0">
                <a:solidFill>
                  <a:srgbClr val="FFFF00"/>
                </a:solidFill>
              </a:rPr>
              <a:t>of water across a </a:t>
            </a:r>
            <a:r>
              <a:rPr lang="en-US" dirty="0" smtClean="0">
                <a:solidFill>
                  <a:srgbClr val="FFFF00"/>
                </a:solidFill>
              </a:rPr>
              <a:t>semi-permeable membrane from </a:t>
            </a:r>
            <a:r>
              <a:rPr lang="en-US" dirty="0">
                <a:solidFill>
                  <a:srgbClr val="FFFF00"/>
                </a:solidFill>
              </a:rPr>
              <a:t>an area of low solute concentration to an area of high </a:t>
            </a:r>
            <a:r>
              <a:rPr lang="en-US" dirty="0" smtClean="0">
                <a:solidFill>
                  <a:srgbClr val="FFFF00"/>
                </a:solidFill>
              </a:rPr>
              <a:t>solute concentration</a:t>
            </a:r>
          </a:p>
          <a:p>
            <a:pPr>
              <a:buNone/>
            </a:pPr>
            <a:r>
              <a:rPr lang="en-US" dirty="0" smtClean="0">
                <a:solidFill>
                  <a:srgbClr val="FFFF00"/>
                </a:solidFill>
              </a:rPr>
              <a:t>C. Net </a:t>
            </a:r>
            <a:r>
              <a:rPr lang="en-US" dirty="0">
                <a:solidFill>
                  <a:srgbClr val="FFFF00"/>
                </a:solidFill>
              </a:rPr>
              <a:t>movement of a substance from an area of high concentration </a:t>
            </a:r>
            <a:r>
              <a:rPr lang="en-US" dirty="0" smtClean="0">
                <a:solidFill>
                  <a:srgbClr val="FFFF00"/>
                </a:solidFill>
              </a:rPr>
              <a:t>to an </a:t>
            </a:r>
            <a:r>
              <a:rPr lang="en-US" dirty="0">
                <a:solidFill>
                  <a:srgbClr val="FFFF00"/>
                </a:solidFill>
              </a:rPr>
              <a:t>area of low concentration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575</TotalTime>
  <Words>2321</Words>
  <Application>Microsoft Office PowerPoint</Application>
  <PresentationFormat>On-screen Show (4:3)</PresentationFormat>
  <Paragraphs>496</Paragraphs>
  <Slides>76</Slides>
  <Notes>1</Notes>
  <HiddenSlides>0</HiddenSlides>
  <MMClips>0</MMClips>
  <ScaleCrop>false</ScaleCrop>
  <HeadingPairs>
    <vt:vector size="4" baseType="variant">
      <vt:variant>
        <vt:lpstr>Theme</vt:lpstr>
      </vt:variant>
      <vt:variant>
        <vt:i4>1</vt:i4>
      </vt:variant>
      <vt:variant>
        <vt:lpstr>Slide Titles</vt:lpstr>
      </vt:variant>
      <vt:variant>
        <vt:i4>76</vt:i4>
      </vt:variant>
    </vt:vector>
  </HeadingPairs>
  <TitlesOfParts>
    <vt:vector size="77" baseType="lpstr">
      <vt:lpstr>Foundry</vt:lpstr>
      <vt:lpstr>Anatomy &amp; Physiology Review</vt:lpstr>
      <vt:lpstr>Movement Across Membranes</vt:lpstr>
      <vt:lpstr>Name the 5 things rate of diffusion is influenced by</vt:lpstr>
      <vt:lpstr>The net movement of molecules from a high concentration to a low concentration is best described by which of the following?</vt:lpstr>
      <vt:lpstr>Which of the following statements is correct regarding diffusion? </vt:lpstr>
      <vt:lpstr>The process of ___ was demonstrated using a suspension of small particles. Individual particles appear to vibrate due to collisions with moving molecules. </vt:lpstr>
      <vt:lpstr>Identify the Types of Diffusion.</vt:lpstr>
      <vt:lpstr>Sodium ions are "pumped" from a region of lower concentration to a region of higher concentration in the nerve cells of humans. This process is an example of… </vt:lpstr>
      <vt:lpstr>What is simple diffusion?</vt:lpstr>
      <vt:lpstr>Matching!</vt:lpstr>
      <vt:lpstr>Basic Terms</vt:lpstr>
      <vt:lpstr>True or False</vt:lpstr>
      <vt:lpstr>Name the 4 Quadrants</vt:lpstr>
      <vt:lpstr> Name the 9 Abdominal Regions</vt:lpstr>
      <vt:lpstr> What Quadrant is the gallbladder located?</vt:lpstr>
      <vt:lpstr> Which of the following best describes anatomical position? </vt:lpstr>
      <vt:lpstr>Name the 5 cavities of the head.</vt:lpstr>
      <vt:lpstr>Body Cavities…</vt:lpstr>
      <vt:lpstr>Name the organs in each cavity.</vt:lpstr>
      <vt:lpstr>Measurement</vt:lpstr>
      <vt:lpstr>Measurement </vt:lpstr>
      <vt:lpstr>Measurement</vt:lpstr>
      <vt:lpstr>Matching</vt:lpstr>
      <vt:lpstr>Name the Plane</vt:lpstr>
      <vt:lpstr>Name the Plane.</vt:lpstr>
      <vt:lpstr>Name the Plane.</vt:lpstr>
      <vt:lpstr>Name the Plane.</vt:lpstr>
      <vt:lpstr>25. What is the difference between parietal and visceral serosa?</vt:lpstr>
      <vt:lpstr>The serous membrane lining the surface of the lung is the:  </vt:lpstr>
      <vt:lpstr>Name ALL the organs in the mediastinum.</vt:lpstr>
      <vt:lpstr>What is the other name for the serosa? </vt:lpstr>
      <vt:lpstr>Which of the following suffixes implies "growth" or "formation":</vt:lpstr>
      <vt:lpstr>What are the four types of tissue?</vt:lpstr>
      <vt:lpstr>When a blood vessel is severed, the damaged epithelial tissue that lines the vessel would be</vt:lpstr>
      <vt:lpstr>What are the 7 functions of epithelial tissue?</vt:lpstr>
      <vt:lpstr>Epithelia that consist of more than one layer of cells is termed</vt:lpstr>
      <vt:lpstr>What type of tissue is this?</vt:lpstr>
      <vt:lpstr>Stratified epithelium is usually found in areas of the body where the principal activity is </vt:lpstr>
      <vt:lpstr>Name this tissue.</vt:lpstr>
      <vt:lpstr>Epithelial tissues perform all of the following functions except</vt:lpstr>
      <vt:lpstr>Name this Tissue.</vt:lpstr>
      <vt:lpstr>Name this Tissue.</vt:lpstr>
      <vt:lpstr>Name the location of these macrophages.</vt:lpstr>
      <vt:lpstr>Name this Tissue and what you see.</vt:lpstr>
      <vt:lpstr>What type of Tissue is this?</vt:lpstr>
      <vt:lpstr>What type of Tissue is this?</vt:lpstr>
      <vt:lpstr>Read the following statements carefully. Which of the following is/are INCORRECT statements:</vt:lpstr>
      <vt:lpstr>Slide 48</vt:lpstr>
      <vt:lpstr>What cell is this?</vt:lpstr>
      <vt:lpstr>Name the cells.</vt:lpstr>
      <vt:lpstr>What is the arrow pointing to?</vt:lpstr>
      <vt:lpstr>Name the 3 major layers of the skin.</vt:lpstr>
      <vt:lpstr>What are the 5 layers of the Epidermis?</vt:lpstr>
      <vt:lpstr>Which of the 5 layers of skins is only found in the thick skin for example on your heals ?</vt:lpstr>
      <vt:lpstr>A</vt:lpstr>
      <vt:lpstr>Which of the following is responsible for the waterproofing of skin?</vt:lpstr>
      <vt:lpstr>Which  glandular epithelium is out side of the body?</vt:lpstr>
      <vt:lpstr>Name the membranous organelles.</vt:lpstr>
      <vt:lpstr>Where are calcium ions stored in the cell? </vt:lpstr>
      <vt:lpstr>What is the plasma membrane?</vt:lpstr>
      <vt:lpstr>What are the ten characteristics of life?</vt:lpstr>
      <vt:lpstr>What three pigments for the color of skin?</vt:lpstr>
      <vt:lpstr>Where is Sebaceous Glands located in the body?</vt:lpstr>
      <vt:lpstr>What will happen to our body if Sebaceous glands stop functioning?</vt:lpstr>
      <vt:lpstr>Slide 65</vt:lpstr>
      <vt:lpstr>Ciliated Epithelium that is destroyed by disease would cause malfunction of which of the body systems?</vt:lpstr>
      <vt:lpstr>What is HCO3-</vt:lpstr>
      <vt:lpstr>           is a fat soluble, produced in the skin on exposure to UV radiation, and necessary for normal bone growth.</vt:lpstr>
      <vt:lpstr>Sucrose is a</vt:lpstr>
      <vt:lpstr>Which of the following is true regarding the generation of a membrane potential?</vt:lpstr>
      <vt:lpstr>Answer: A</vt:lpstr>
      <vt:lpstr>Transcytosis is…</vt:lpstr>
      <vt:lpstr>Which of the following types of connective tissue exhibits these characteristics:</vt:lpstr>
      <vt:lpstr>Matching</vt:lpstr>
      <vt:lpstr>Matching</vt:lpstr>
      <vt:lpstr>Name the 3 interdependent components of control mechanisms.</vt:lpstr>
    </vt:vector>
  </TitlesOfParts>
  <Company>Prince George's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Anatomy and Physiology Review</dc:title>
  <dc:creator>Katherine Marie Crum</dc:creator>
  <cp:lastModifiedBy>dhammoudi</cp:lastModifiedBy>
  <cp:revision>62</cp:revision>
  <dcterms:created xsi:type="dcterms:W3CDTF">2010-09-13T15:34:06Z</dcterms:created>
  <dcterms:modified xsi:type="dcterms:W3CDTF">2010-09-28T11:58:05Z</dcterms:modified>
</cp:coreProperties>
</file>